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8"/>
    <p:sldId id="257" r:id="rId69"/>
    <p:sldId id="258" r:id="rId70"/>
    <p:sldId id="259" r:id="rId71"/>
    <p:sldId id="260" r:id="rId72"/>
    <p:sldId id="261" r:id="rId73"/>
    <p:sldId id="262" r:id="rId74"/>
    <p:sldId id="263" r:id="rId75"/>
    <p:sldId id="264" r:id="rId76"/>
    <p:sldId id="265" r:id="rId77"/>
    <p:sldId id="266" r:id="rId78"/>
    <p:sldId id="267" r:id="rId79"/>
    <p:sldId id="268" r:id="rId80"/>
    <p:sldId id="269" r:id="rId81"/>
    <p:sldId id="270" r:id="rId82"/>
    <p:sldId id="271" r:id="rId83"/>
    <p:sldId id="272" r:id="rId84"/>
    <p:sldId id="273" r:id="rId85"/>
    <p:sldId id="274" r:id="rId86"/>
    <p:sldId id="275" r:id="rId87"/>
    <p:sldId id="276" r:id="rId88"/>
    <p:sldId id="277" r:id="rId89"/>
    <p:sldId id="278" r:id="rId9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Rubik" charset="1" panose="00000000000000000000"/>
      <p:regular r:id="rId16"/>
    </p:embeddedFont>
    <p:embeddedFont>
      <p:font typeface="Rubik Bold" charset="1" panose="00000800000000000000"/>
      <p:regular r:id="rId17"/>
    </p:embeddedFont>
    <p:embeddedFont>
      <p:font typeface="Rubik Italics" charset="1" panose="00000000000000000000"/>
      <p:regular r:id="rId18"/>
    </p:embeddedFont>
    <p:embeddedFont>
      <p:font typeface="Rubik Bold Italics" charset="1" panose="00000800000000000000"/>
      <p:regular r:id="rId19"/>
    </p:embeddedFont>
    <p:embeddedFont>
      <p:font typeface="Rubik Light" charset="1" panose="00000400000000000000"/>
      <p:regular r:id="rId20"/>
    </p:embeddedFont>
    <p:embeddedFont>
      <p:font typeface="Rubik Light Italics" charset="1" panose="00000400000000000000"/>
      <p:regular r:id="rId21"/>
    </p:embeddedFont>
    <p:embeddedFont>
      <p:font typeface="Rubik Medium" charset="1" panose="00000600000000000000"/>
      <p:regular r:id="rId22"/>
    </p:embeddedFont>
    <p:embeddedFont>
      <p:font typeface="Rubik Medium Italics" charset="1" panose="00000600000000000000"/>
      <p:regular r:id="rId23"/>
    </p:embeddedFont>
    <p:embeddedFont>
      <p:font typeface="Rubik Semi-Bold" charset="1" panose="00000000000000000000"/>
      <p:regular r:id="rId24"/>
    </p:embeddedFont>
    <p:embeddedFont>
      <p:font typeface="Rubik Semi-Bold Italics" charset="1" panose="00000000000000000000"/>
      <p:regular r:id="rId25"/>
    </p:embeddedFont>
    <p:embeddedFont>
      <p:font typeface="Rubik Heavy" charset="1" panose="00000A00000000000000"/>
      <p:regular r:id="rId26"/>
    </p:embeddedFont>
    <p:embeddedFont>
      <p:font typeface="Rubik Heavy Italics" charset="1" panose="00000A00000000000000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  <p:embeddedFont>
      <p:font typeface="Nunito Sans" charset="1" panose="00000500000000000000"/>
      <p:regular r:id="rId36"/>
    </p:embeddedFont>
    <p:embeddedFont>
      <p:font typeface="Nunito Sans Bold" charset="1" panose="00000800000000000000"/>
      <p:regular r:id="rId37"/>
    </p:embeddedFont>
    <p:embeddedFont>
      <p:font typeface="Nunito Sans Italics" charset="1" panose="00000500000000000000"/>
      <p:regular r:id="rId38"/>
    </p:embeddedFont>
    <p:embeddedFont>
      <p:font typeface="Nunito Sans Bold Italics" charset="1" panose="00000800000000000000"/>
      <p:regular r:id="rId39"/>
    </p:embeddedFont>
    <p:embeddedFont>
      <p:font typeface="Nunito Sans Extra-Light" charset="1" panose="00000300000000000000"/>
      <p:regular r:id="rId40"/>
    </p:embeddedFont>
    <p:embeddedFont>
      <p:font typeface="Nunito Sans Extra-Light Italics" charset="1" panose="00000300000000000000"/>
      <p:regular r:id="rId41"/>
    </p:embeddedFont>
    <p:embeddedFont>
      <p:font typeface="Nunito Sans Light" charset="1" panose="00000400000000000000"/>
      <p:regular r:id="rId42"/>
    </p:embeddedFont>
    <p:embeddedFont>
      <p:font typeface="Nunito Sans Light Italics" charset="1" panose="00000400000000000000"/>
      <p:regular r:id="rId43"/>
    </p:embeddedFont>
    <p:embeddedFont>
      <p:font typeface="Nunito Sans Semi-Bold" charset="1" panose="00000700000000000000"/>
      <p:regular r:id="rId44"/>
    </p:embeddedFont>
    <p:embeddedFont>
      <p:font typeface="Nunito Sans Semi-Bold Italics" charset="1" panose="00000700000000000000"/>
      <p:regular r:id="rId45"/>
    </p:embeddedFont>
    <p:embeddedFont>
      <p:font typeface="Nunito Sans Ultra-Bold" charset="1" panose="00000900000000000000"/>
      <p:regular r:id="rId46"/>
    </p:embeddedFont>
    <p:embeddedFont>
      <p:font typeface="Nunito Sans Ultra-Bold Italics" charset="1" panose="00000900000000000000"/>
      <p:regular r:id="rId47"/>
    </p:embeddedFont>
    <p:embeddedFont>
      <p:font typeface="Nunito Sans Heavy" charset="1" panose="00000A00000000000000"/>
      <p:regular r:id="rId48"/>
    </p:embeddedFont>
    <p:embeddedFont>
      <p:font typeface="Nunito Sans Heavy Italics" charset="1" panose="00000A00000000000000"/>
      <p:regular r:id="rId49"/>
    </p:embeddedFont>
    <p:embeddedFont>
      <p:font typeface="Montserrat" charset="1" panose="00000500000000000000"/>
      <p:regular r:id="rId50"/>
    </p:embeddedFont>
    <p:embeddedFont>
      <p:font typeface="Montserrat Bold" charset="1" panose="00000800000000000000"/>
      <p:regular r:id="rId51"/>
    </p:embeddedFont>
    <p:embeddedFont>
      <p:font typeface="Montserrat Italics" charset="1" panose="00000500000000000000"/>
      <p:regular r:id="rId52"/>
    </p:embeddedFont>
    <p:embeddedFont>
      <p:font typeface="Montserrat Bold Italics" charset="1" panose="00000800000000000000"/>
      <p:regular r:id="rId53"/>
    </p:embeddedFont>
    <p:embeddedFont>
      <p:font typeface="Montserrat Thin" charset="1" panose="00000300000000000000"/>
      <p:regular r:id="rId54"/>
    </p:embeddedFont>
    <p:embeddedFont>
      <p:font typeface="Montserrat Thin Italics" charset="1" panose="00000300000000000000"/>
      <p:regular r:id="rId55"/>
    </p:embeddedFont>
    <p:embeddedFont>
      <p:font typeface="Montserrat Extra-Light" charset="1" panose="00000300000000000000"/>
      <p:regular r:id="rId56"/>
    </p:embeddedFont>
    <p:embeddedFont>
      <p:font typeface="Montserrat Extra-Light Italics" charset="1" panose="00000300000000000000"/>
      <p:regular r:id="rId57"/>
    </p:embeddedFont>
    <p:embeddedFont>
      <p:font typeface="Montserrat Light" charset="1" panose="00000400000000000000"/>
      <p:regular r:id="rId58"/>
    </p:embeddedFont>
    <p:embeddedFont>
      <p:font typeface="Montserrat Light Italics" charset="1" panose="00000400000000000000"/>
      <p:regular r:id="rId59"/>
    </p:embeddedFont>
    <p:embeddedFont>
      <p:font typeface="Montserrat Medium" charset="1" panose="00000600000000000000"/>
      <p:regular r:id="rId60"/>
    </p:embeddedFont>
    <p:embeddedFont>
      <p:font typeface="Montserrat Medium Italics" charset="1" panose="00000600000000000000"/>
      <p:regular r:id="rId61"/>
    </p:embeddedFont>
    <p:embeddedFont>
      <p:font typeface="Montserrat Semi-Bold" charset="1" panose="00000700000000000000"/>
      <p:regular r:id="rId62"/>
    </p:embeddedFont>
    <p:embeddedFont>
      <p:font typeface="Montserrat Semi-Bold Italics" charset="1" panose="00000700000000000000"/>
      <p:regular r:id="rId63"/>
    </p:embeddedFont>
    <p:embeddedFont>
      <p:font typeface="Montserrat Ultra-Bold" charset="1" panose="00000900000000000000"/>
      <p:regular r:id="rId64"/>
    </p:embeddedFont>
    <p:embeddedFont>
      <p:font typeface="Montserrat Ultra-Bold Italics" charset="1" panose="00000900000000000000"/>
      <p:regular r:id="rId65"/>
    </p:embeddedFont>
    <p:embeddedFont>
      <p:font typeface="Montserrat Heavy" charset="1" panose="00000A00000000000000"/>
      <p:regular r:id="rId66"/>
    </p:embeddedFont>
    <p:embeddedFont>
      <p:font typeface="Montserrat Heavy Italics" charset="1" panose="00000A0000000000000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slides/slide1.xml" Type="http://schemas.openxmlformats.org/officeDocument/2006/relationships/slide"/><Relationship Id="rId69" Target="slides/slide2.xml" Type="http://schemas.openxmlformats.org/officeDocument/2006/relationships/slide"/><Relationship Id="rId7" Target="fonts/font7.fntdata" Type="http://schemas.openxmlformats.org/officeDocument/2006/relationships/font"/><Relationship Id="rId70" Target="slides/slide3.xml" Type="http://schemas.openxmlformats.org/officeDocument/2006/relationships/slide"/><Relationship Id="rId71" Target="slides/slide4.xml" Type="http://schemas.openxmlformats.org/officeDocument/2006/relationships/slide"/><Relationship Id="rId72" Target="slides/slide5.xml" Type="http://schemas.openxmlformats.org/officeDocument/2006/relationships/slide"/><Relationship Id="rId73" Target="slides/slide6.xml" Type="http://schemas.openxmlformats.org/officeDocument/2006/relationships/slide"/><Relationship Id="rId74" Target="slides/slide7.xml" Type="http://schemas.openxmlformats.org/officeDocument/2006/relationships/slide"/><Relationship Id="rId75" Target="slides/slide8.xml" Type="http://schemas.openxmlformats.org/officeDocument/2006/relationships/slide"/><Relationship Id="rId76" Target="slides/slide9.xml" Type="http://schemas.openxmlformats.org/officeDocument/2006/relationships/slide"/><Relationship Id="rId77" Target="slides/slide10.xml" Type="http://schemas.openxmlformats.org/officeDocument/2006/relationships/slide"/><Relationship Id="rId78" Target="slides/slide11.xml" Type="http://schemas.openxmlformats.org/officeDocument/2006/relationships/slide"/><Relationship Id="rId79" Target="slides/slide12.xml" Type="http://schemas.openxmlformats.org/officeDocument/2006/relationships/slide"/><Relationship Id="rId8" Target="fonts/font8.fntdata" Type="http://schemas.openxmlformats.org/officeDocument/2006/relationships/font"/><Relationship Id="rId80" Target="slides/slide13.xml" Type="http://schemas.openxmlformats.org/officeDocument/2006/relationships/slide"/><Relationship Id="rId81" Target="slides/slide14.xml" Type="http://schemas.openxmlformats.org/officeDocument/2006/relationships/slide"/><Relationship Id="rId82" Target="slides/slide15.xml" Type="http://schemas.openxmlformats.org/officeDocument/2006/relationships/slide"/><Relationship Id="rId83" Target="slides/slide16.xml" Type="http://schemas.openxmlformats.org/officeDocument/2006/relationships/slide"/><Relationship Id="rId84" Target="slides/slide17.xml" Type="http://schemas.openxmlformats.org/officeDocument/2006/relationships/slide"/><Relationship Id="rId85" Target="slides/slide18.xml" Type="http://schemas.openxmlformats.org/officeDocument/2006/relationships/slide"/><Relationship Id="rId86" Target="slides/slide19.xml" Type="http://schemas.openxmlformats.org/officeDocument/2006/relationships/slide"/><Relationship Id="rId87" Target="slides/slide20.xml" Type="http://schemas.openxmlformats.org/officeDocument/2006/relationships/slide"/><Relationship Id="rId88" Target="slides/slide21.xml" Type="http://schemas.openxmlformats.org/officeDocument/2006/relationships/slide"/><Relationship Id="rId89" Target="slides/slide22.xml" Type="http://schemas.openxmlformats.org/officeDocument/2006/relationships/slide"/><Relationship Id="rId9" Target="fonts/font9.fntdata" Type="http://schemas.openxmlformats.org/officeDocument/2006/relationships/font"/><Relationship Id="rId90" Target="slides/slide23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7449" y="-2332782"/>
            <a:ext cx="14192712" cy="14192712"/>
          </a:xfrm>
          <a:custGeom>
            <a:avLst/>
            <a:gdLst/>
            <a:ahLst/>
            <a:cxnLst/>
            <a:rect r="r" b="b" t="t" l="l"/>
            <a:pathLst>
              <a:path h="14192712" w="14192712">
                <a:moveTo>
                  <a:pt x="0" y="0"/>
                </a:moveTo>
                <a:lnTo>
                  <a:pt x="14192712" y="0"/>
                </a:lnTo>
                <a:lnTo>
                  <a:pt x="14192712" y="14192712"/>
                </a:lnTo>
                <a:lnTo>
                  <a:pt x="0" y="14192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66" t="0" r="-6437" b="-1080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20111" y="4538486"/>
            <a:ext cx="15418109" cy="1152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9"/>
              </a:lnSpc>
            </a:pPr>
            <a:r>
              <a:rPr lang="en-US" sz="8689">
                <a:solidFill>
                  <a:srgbClr val="DFCCFB"/>
                </a:solidFill>
                <a:latin typeface="Montserrat Bold"/>
              </a:rPr>
              <a:t>Introducing EchoEase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90243" y="5729464"/>
            <a:ext cx="8707514" cy="548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8"/>
              </a:lnSpc>
            </a:pPr>
            <a:r>
              <a:rPr lang="en-US" sz="3156">
                <a:solidFill>
                  <a:srgbClr val="DFCCFB"/>
                </a:solidFill>
                <a:latin typeface="Rubik Bold"/>
              </a:rPr>
              <a:t>Breathing New Life into Respiratory Care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DFCC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55337"/>
            <a:ext cx="5422977" cy="5576326"/>
          </a:xfrm>
          <a:custGeom>
            <a:avLst/>
            <a:gdLst/>
            <a:ahLst/>
            <a:cxnLst/>
            <a:rect r="r" b="b" t="t" l="l"/>
            <a:pathLst>
              <a:path h="5576326" w="5422977">
                <a:moveTo>
                  <a:pt x="0" y="0"/>
                </a:moveTo>
                <a:lnTo>
                  <a:pt x="5422977" y="0"/>
                </a:lnTo>
                <a:lnTo>
                  <a:pt x="5422977" y="5576326"/>
                </a:lnTo>
                <a:lnTo>
                  <a:pt x="0" y="557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714375"/>
            <a:ext cx="9951125" cy="274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9"/>
              </a:lnSpc>
              <a:spcBef>
                <a:spcPct val="0"/>
              </a:spcBef>
            </a:pPr>
            <a:r>
              <a:rPr lang="en-US" sz="15999">
                <a:solidFill>
                  <a:srgbClr val="DFCCFB"/>
                </a:solidFill>
                <a:latin typeface="Rubik Semi-Bold"/>
              </a:rPr>
              <a:t>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66939" y="4157938"/>
            <a:ext cx="779236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3" indent="-323852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ubik Semi-Bold"/>
              </a:rPr>
              <a:t>Mel-Frequency Cepstral Coefficients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66939" y="4733928"/>
            <a:ext cx="409661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3" indent="-323852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ubik Semi-Bold"/>
              </a:rPr>
              <a:t>Spectral Centroid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66939" y="5305428"/>
            <a:ext cx="372703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3" indent="-323852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ubik Semi-Bold"/>
              </a:rPr>
              <a:t>Spectral Rolloff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66939" y="5876927"/>
            <a:ext cx="434299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3" indent="-323852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ubik Semi-Bold"/>
              </a:rPr>
              <a:t>Zero Crossing Rate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66939" y="6448427"/>
            <a:ext cx="434299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3" indent="-323852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ubik Semi-Bold"/>
              </a:rPr>
              <a:t>Delta MFCC (mean)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66939" y="7019927"/>
            <a:ext cx="465262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3" indent="-323852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ubik Semi-Bold"/>
              </a:rPr>
              <a:t>Wavelet Mean &amp; STD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66939" y="7591426"/>
            <a:ext cx="688074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3" indent="-323852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ubik Semi-Bold"/>
              </a:rPr>
              <a:t>Linear Predictive Coding (mean)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66939" y="8162926"/>
            <a:ext cx="344037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3" indent="-323852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ubik Semi-Bold"/>
              </a:rPr>
              <a:t>Chroma STFT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66939" y="8734425"/>
            <a:ext cx="577201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3" indent="-323852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ubik Semi-Bold"/>
              </a:rPr>
              <a:t>Root Mean Square Energy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75260" y="5467350"/>
            <a:ext cx="10743497" cy="3278743"/>
          </a:xfrm>
          <a:custGeom>
            <a:avLst/>
            <a:gdLst/>
            <a:ahLst/>
            <a:cxnLst/>
            <a:rect r="r" b="b" t="t" l="l"/>
            <a:pathLst>
              <a:path h="3278743" w="10743497">
                <a:moveTo>
                  <a:pt x="0" y="0"/>
                </a:moveTo>
                <a:lnTo>
                  <a:pt x="10743497" y="0"/>
                </a:lnTo>
                <a:lnTo>
                  <a:pt x="10743497" y="3278743"/>
                </a:lnTo>
                <a:lnTo>
                  <a:pt x="0" y="3278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004" r="0" b="-145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-168141"/>
            <a:ext cx="6969415" cy="267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38"/>
              </a:lnSpc>
            </a:pPr>
            <a:r>
              <a:rPr lang="en-US" sz="15598">
                <a:solidFill>
                  <a:srgbClr val="DFCCFB"/>
                </a:solidFill>
                <a:latin typeface="Canva Sans Bold"/>
              </a:rPr>
              <a:t>SMOTE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06804"/>
            <a:ext cx="1422404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DFCCFB"/>
                </a:solidFill>
                <a:latin typeface="Canva Sans Bold"/>
              </a:rPr>
              <a:t>Synthetic Minority Oversampling Technique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8780" y="3552825"/>
            <a:ext cx="11060906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ubik Semi-Bold"/>
              </a:rPr>
              <a:t>statistical technique that helps balance under sampling</a:t>
            </a:r>
          </a:p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ubik Semi-Bold"/>
              </a:rPr>
              <a:t>generates new instances from existing minority</a:t>
            </a:r>
          </a:p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ubik Semi-Bold"/>
              </a:rPr>
              <a:t>Oversamples our minority classes (asthma &amp; COPD)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DFCCF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4231788" y="9008073"/>
            <a:ext cx="2853372" cy="430574"/>
            <a:chOff x="0" y="0"/>
            <a:chExt cx="1051168" cy="1586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1168" cy="158621"/>
            </a:xfrm>
            <a:custGeom>
              <a:avLst/>
              <a:gdLst/>
              <a:ahLst/>
              <a:cxnLst/>
              <a:rect r="r" b="b" t="t" l="l"/>
              <a:pathLst>
                <a:path h="158621" w="1051168">
                  <a:moveTo>
                    <a:pt x="0" y="0"/>
                  </a:moveTo>
                  <a:lnTo>
                    <a:pt x="1051168" y="0"/>
                  </a:lnTo>
                  <a:lnTo>
                    <a:pt x="1051168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231788" y="9054999"/>
            <a:ext cx="2853372" cy="29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0"/>
              </a:lnSpc>
              <a:spcBef>
                <a:spcPct val="0"/>
              </a:spcBef>
            </a:pPr>
            <a:r>
              <a:rPr lang="en-US" sz="1743">
                <a:solidFill>
                  <a:srgbClr val="000000"/>
                </a:solidFill>
                <a:latin typeface="Rubik Semi-Bold"/>
              </a:rPr>
              <a:t>Original Dataset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140720" y="9008073"/>
            <a:ext cx="2853372" cy="430574"/>
            <a:chOff x="0" y="0"/>
            <a:chExt cx="1051168" cy="1586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1168" cy="158621"/>
            </a:xfrm>
            <a:custGeom>
              <a:avLst/>
              <a:gdLst/>
              <a:ahLst/>
              <a:cxnLst/>
              <a:rect r="r" b="b" t="t" l="l"/>
              <a:pathLst>
                <a:path h="158621" w="1051168">
                  <a:moveTo>
                    <a:pt x="0" y="0"/>
                  </a:moveTo>
                  <a:lnTo>
                    <a:pt x="1051168" y="0"/>
                  </a:lnTo>
                  <a:lnTo>
                    <a:pt x="1051168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471555" y="9054999"/>
            <a:ext cx="2191703" cy="29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0"/>
              </a:lnSpc>
              <a:spcBef>
                <a:spcPct val="0"/>
              </a:spcBef>
            </a:pPr>
            <a:r>
              <a:rPr lang="en-US" sz="1743">
                <a:solidFill>
                  <a:srgbClr val="000000"/>
                </a:solidFill>
                <a:latin typeface="Rubik Semi-Bold"/>
              </a:rPr>
              <a:t>Generating Samples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965385" y="9008073"/>
            <a:ext cx="2853372" cy="430574"/>
            <a:chOff x="0" y="0"/>
            <a:chExt cx="1051168" cy="15862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51168" cy="158621"/>
            </a:xfrm>
            <a:custGeom>
              <a:avLst/>
              <a:gdLst/>
              <a:ahLst/>
              <a:cxnLst/>
              <a:rect r="r" b="b" t="t" l="l"/>
              <a:pathLst>
                <a:path h="158621" w="1051168">
                  <a:moveTo>
                    <a:pt x="0" y="0"/>
                  </a:moveTo>
                  <a:lnTo>
                    <a:pt x="1051168" y="0"/>
                  </a:lnTo>
                  <a:lnTo>
                    <a:pt x="1051168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338249" y="9054999"/>
            <a:ext cx="2107644" cy="29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0"/>
              </a:lnSpc>
              <a:spcBef>
                <a:spcPct val="0"/>
              </a:spcBef>
            </a:pPr>
            <a:r>
              <a:rPr lang="en-US" sz="1743">
                <a:solidFill>
                  <a:srgbClr val="000000"/>
                </a:solidFill>
                <a:latin typeface="Rubik Semi-Bold"/>
              </a:rPr>
              <a:t>Resampled Dataset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595" y="478666"/>
            <a:ext cx="17922811" cy="7771983"/>
          </a:xfrm>
          <a:custGeom>
            <a:avLst/>
            <a:gdLst/>
            <a:ahLst/>
            <a:cxnLst/>
            <a:rect r="r" b="b" t="t" l="l"/>
            <a:pathLst>
              <a:path h="7771983" w="17922811">
                <a:moveTo>
                  <a:pt x="0" y="0"/>
                </a:moveTo>
                <a:lnTo>
                  <a:pt x="17922810" y="0"/>
                </a:lnTo>
                <a:lnTo>
                  <a:pt x="17922810" y="7771982"/>
                </a:lnTo>
                <a:lnTo>
                  <a:pt x="0" y="7771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55016" y="8760351"/>
            <a:ext cx="5977968" cy="631020"/>
            <a:chOff x="0" y="0"/>
            <a:chExt cx="1502699" cy="1586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2699" cy="158621"/>
            </a:xfrm>
            <a:custGeom>
              <a:avLst/>
              <a:gdLst/>
              <a:ahLst/>
              <a:cxnLst/>
              <a:rect r="r" b="b" t="t" l="l"/>
              <a:pathLst>
                <a:path h="158621" w="1502699">
                  <a:moveTo>
                    <a:pt x="0" y="0"/>
                  </a:moveTo>
                  <a:lnTo>
                    <a:pt x="1502699" y="0"/>
                  </a:lnTo>
                  <a:lnTo>
                    <a:pt x="1502699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6716423" y="8809393"/>
            <a:ext cx="4855155" cy="46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0"/>
              </a:lnSpc>
            </a:pPr>
            <a:r>
              <a:rPr lang="en-US" sz="2643">
                <a:solidFill>
                  <a:srgbClr val="000000"/>
                </a:solidFill>
                <a:latin typeface="Rubik Semi-Bold"/>
              </a:rPr>
              <a:t>Feature Correlation Heatmap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DFCCF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DFCC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77517" y="5143500"/>
            <a:ext cx="14532965" cy="2817826"/>
          </a:xfrm>
          <a:custGeom>
            <a:avLst/>
            <a:gdLst/>
            <a:ahLst/>
            <a:cxnLst/>
            <a:rect r="r" b="b" t="t" l="l"/>
            <a:pathLst>
              <a:path h="2817826" w="14532965">
                <a:moveTo>
                  <a:pt x="0" y="0"/>
                </a:moveTo>
                <a:lnTo>
                  <a:pt x="14532966" y="0"/>
                </a:lnTo>
                <a:lnTo>
                  <a:pt x="14532966" y="2817826"/>
                </a:lnTo>
                <a:lnTo>
                  <a:pt x="0" y="2817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-304800"/>
            <a:ext cx="4057821" cy="267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38"/>
              </a:lnSpc>
            </a:pPr>
            <a:r>
              <a:rPr lang="en-US" sz="15598">
                <a:solidFill>
                  <a:srgbClr val="DFCCFB"/>
                </a:solidFill>
                <a:latin typeface="Canva Sans Bold"/>
              </a:rPr>
              <a:t>PCA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70146"/>
            <a:ext cx="970383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DFCCFB"/>
                </a:solidFill>
                <a:latin typeface="Canva Sans Bold"/>
              </a:rPr>
              <a:t>Principal Component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3508" y="3457575"/>
            <a:ext cx="1444589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ubik Semi-Bold"/>
              </a:rPr>
              <a:t>we  saw that the MFCC and Chroma Features have really high correlation</a:t>
            </a:r>
          </a:p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ubik Semi-Bold"/>
              </a:rPr>
              <a:t>so we use PCA to combine them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9050" y="9719678"/>
            <a:ext cx="18395101" cy="0"/>
          </a:xfrm>
          <a:prstGeom prst="line">
            <a:avLst/>
          </a:prstGeom>
          <a:ln cap="flat" w="38100">
            <a:solidFill>
              <a:srgbClr val="DFCC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638551"/>
            <a:ext cx="15912826" cy="4504441"/>
          </a:xfrm>
          <a:custGeom>
            <a:avLst/>
            <a:gdLst/>
            <a:ahLst/>
            <a:cxnLst/>
            <a:rect r="r" b="b" t="t" l="l"/>
            <a:pathLst>
              <a:path h="4504441" w="15912826">
                <a:moveTo>
                  <a:pt x="0" y="0"/>
                </a:moveTo>
                <a:lnTo>
                  <a:pt x="15912826" y="0"/>
                </a:lnTo>
                <a:lnTo>
                  <a:pt x="15912826" y="4504441"/>
                </a:lnTo>
                <a:lnTo>
                  <a:pt x="0" y="4504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9" r="0" b="-84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004015" y="771525"/>
            <a:ext cx="20296030" cy="233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78"/>
              </a:lnSpc>
            </a:pPr>
            <a:r>
              <a:rPr lang="en-US" sz="13699">
                <a:solidFill>
                  <a:srgbClr val="DFCCFB"/>
                </a:solidFill>
                <a:latin typeface="Canva Sans Bold"/>
              </a:rPr>
              <a:t>Statistical Summary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0718" y="2101877"/>
            <a:ext cx="7852424" cy="6083247"/>
          </a:xfrm>
          <a:custGeom>
            <a:avLst/>
            <a:gdLst/>
            <a:ahLst/>
            <a:cxnLst/>
            <a:rect r="r" b="b" t="t" l="l"/>
            <a:pathLst>
              <a:path h="6083247" w="7852424">
                <a:moveTo>
                  <a:pt x="0" y="0"/>
                </a:moveTo>
                <a:lnTo>
                  <a:pt x="7852424" y="0"/>
                </a:lnTo>
                <a:lnTo>
                  <a:pt x="7852424" y="6083246"/>
                </a:lnTo>
                <a:lnTo>
                  <a:pt x="0" y="6083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20793" y="1997110"/>
            <a:ext cx="7138507" cy="6292780"/>
          </a:xfrm>
          <a:custGeom>
            <a:avLst/>
            <a:gdLst/>
            <a:ahLst/>
            <a:cxnLst/>
            <a:rect r="r" b="b" t="t" l="l"/>
            <a:pathLst>
              <a:path h="6292780" w="7138507">
                <a:moveTo>
                  <a:pt x="0" y="0"/>
                </a:moveTo>
                <a:lnTo>
                  <a:pt x="7138507" y="0"/>
                </a:lnTo>
                <a:lnTo>
                  <a:pt x="7138507" y="6292780"/>
                </a:lnTo>
                <a:lnTo>
                  <a:pt x="0" y="6292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76664" y="191323"/>
            <a:ext cx="4860532" cy="1512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68"/>
              </a:lnSpc>
            </a:pPr>
            <a:r>
              <a:rPr lang="en-US" sz="8905">
                <a:solidFill>
                  <a:srgbClr val="DFCCFB"/>
                </a:solidFill>
                <a:latin typeface="Canva Sans Bold"/>
              </a:rPr>
              <a:t>Variance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95590" y="181798"/>
            <a:ext cx="5588913" cy="1526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3"/>
              </a:lnSpc>
              <a:spcBef>
                <a:spcPct val="0"/>
              </a:spcBef>
            </a:pPr>
            <a:r>
              <a:rPr lang="en-US" sz="8910">
                <a:solidFill>
                  <a:srgbClr val="DFCCFB"/>
                </a:solidFill>
                <a:latin typeface="Rubik Semi-Bold"/>
              </a:rPr>
              <a:t>Skewness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2881" y="304078"/>
            <a:ext cx="5245240" cy="4114800"/>
          </a:xfrm>
          <a:custGeom>
            <a:avLst/>
            <a:gdLst/>
            <a:ahLst/>
            <a:cxnLst/>
            <a:rect r="r" b="b" t="t" l="l"/>
            <a:pathLst>
              <a:path h="4114800" w="5245240">
                <a:moveTo>
                  <a:pt x="0" y="0"/>
                </a:moveTo>
                <a:lnTo>
                  <a:pt x="5245240" y="0"/>
                </a:lnTo>
                <a:lnTo>
                  <a:pt x="52452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65981" y="4602573"/>
            <a:ext cx="4079041" cy="430574"/>
            <a:chOff x="0" y="0"/>
            <a:chExt cx="1502699" cy="1586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2699" cy="158621"/>
            </a:xfrm>
            <a:custGeom>
              <a:avLst/>
              <a:gdLst/>
              <a:ahLst/>
              <a:cxnLst/>
              <a:rect r="r" b="b" t="t" l="l"/>
              <a:pathLst>
                <a:path h="158621" w="1502699">
                  <a:moveTo>
                    <a:pt x="0" y="0"/>
                  </a:moveTo>
                  <a:lnTo>
                    <a:pt x="1502699" y="0"/>
                  </a:lnTo>
                  <a:lnTo>
                    <a:pt x="1502699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632702" y="232229"/>
            <a:ext cx="5272417" cy="4186649"/>
          </a:xfrm>
          <a:custGeom>
            <a:avLst/>
            <a:gdLst/>
            <a:ahLst/>
            <a:cxnLst/>
            <a:rect r="r" b="b" t="t" l="l"/>
            <a:pathLst>
              <a:path h="4186649" w="5272417">
                <a:moveTo>
                  <a:pt x="0" y="0"/>
                </a:moveTo>
                <a:lnTo>
                  <a:pt x="5272417" y="0"/>
                </a:lnTo>
                <a:lnTo>
                  <a:pt x="5272417" y="4186649"/>
                </a:lnTo>
                <a:lnTo>
                  <a:pt x="0" y="4186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29390" y="4602573"/>
            <a:ext cx="4079041" cy="430574"/>
            <a:chOff x="0" y="0"/>
            <a:chExt cx="1502699" cy="1586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2699" cy="158621"/>
            </a:xfrm>
            <a:custGeom>
              <a:avLst/>
              <a:gdLst/>
              <a:ahLst/>
              <a:cxnLst/>
              <a:rect r="r" b="b" t="t" l="l"/>
              <a:pathLst>
                <a:path h="158621" w="1502699">
                  <a:moveTo>
                    <a:pt x="0" y="0"/>
                  </a:moveTo>
                  <a:lnTo>
                    <a:pt x="1502699" y="0"/>
                  </a:lnTo>
                  <a:lnTo>
                    <a:pt x="1502699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382881" y="5214122"/>
            <a:ext cx="5163848" cy="4114800"/>
          </a:xfrm>
          <a:custGeom>
            <a:avLst/>
            <a:gdLst/>
            <a:ahLst/>
            <a:cxnLst/>
            <a:rect r="r" b="b" t="t" l="l"/>
            <a:pathLst>
              <a:path h="4114800" w="5163848">
                <a:moveTo>
                  <a:pt x="0" y="0"/>
                </a:moveTo>
                <a:lnTo>
                  <a:pt x="5163848" y="0"/>
                </a:lnTo>
                <a:lnTo>
                  <a:pt x="51638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9525" y="9719678"/>
            <a:ext cx="18395101" cy="0"/>
          </a:xfrm>
          <a:prstGeom prst="line">
            <a:avLst/>
          </a:prstGeom>
          <a:ln cap="flat" w="38100">
            <a:solidFill>
              <a:srgbClr val="DFCCF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925285" y="9504391"/>
            <a:ext cx="4079041" cy="430574"/>
            <a:chOff x="0" y="0"/>
            <a:chExt cx="1502699" cy="1586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02699" cy="158621"/>
            </a:xfrm>
            <a:custGeom>
              <a:avLst/>
              <a:gdLst/>
              <a:ahLst/>
              <a:cxnLst/>
              <a:rect r="r" b="b" t="t" l="l"/>
              <a:pathLst>
                <a:path h="158621" w="1502699">
                  <a:moveTo>
                    <a:pt x="0" y="0"/>
                  </a:moveTo>
                  <a:lnTo>
                    <a:pt x="1502699" y="0"/>
                  </a:lnTo>
                  <a:lnTo>
                    <a:pt x="1502699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625048" y="5143500"/>
            <a:ext cx="5280071" cy="4185422"/>
          </a:xfrm>
          <a:custGeom>
            <a:avLst/>
            <a:gdLst/>
            <a:ahLst/>
            <a:cxnLst/>
            <a:rect r="r" b="b" t="t" l="l"/>
            <a:pathLst>
              <a:path h="4185422" w="5280071">
                <a:moveTo>
                  <a:pt x="0" y="0"/>
                </a:moveTo>
                <a:lnTo>
                  <a:pt x="5280071" y="0"/>
                </a:lnTo>
                <a:lnTo>
                  <a:pt x="5280071" y="4185422"/>
                </a:lnTo>
                <a:lnTo>
                  <a:pt x="0" y="4185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253634" y="4689062"/>
            <a:ext cx="1503733" cy="22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80"/>
              </a:lnSpc>
            </a:pPr>
            <a:r>
              <a:rPr lang="en-US" sz="1343">
                <a:solidFill>
                  <a:srgbClr val="000000"/>
                </a:solidFill>
                <a:latin typeface="Rubik Semi-Bold"/>
              </a:rPr>
              <a:t>Spectral Roll-off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43351" y="4689062"/>
            <a:ext cx="1051119" cy="22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80"/>
              </a:lnSpc>
            </a:pPr>
            <a:r>
              <a:rPr lang="en-US" sz="1343">
                <a:solidFill>
                  <a:srgbClr val="000000"/>
                </a:solidFill>
                <a:latin typeface="Rubik Semi-Bold"/>
              </a:rPr>
              <a:t>MFCC_PCA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63421" y="9590880"/>
            <a:ext cx="1202767" cy="22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80"/>
              </a:lnSpc>
            </a:pPr>
            <a:r>
              <a:rPr lang="en-US" sz="1343">
                <a:solidFill>
                  <a:srgbClr val="000000"/>
                </a:solidFill>
                <a:latin typeface="Rubik Semi-Bold"/>
              </a:rPr>
              <a:t>Chroma_PCA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225563" y="9523974"/>
            <a:ext cx="4079041" cy="430574"/>
            <a:chOff x="0" y="0"/>
            <a:chExt cx="1502699" cy="1586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02699" cy="158621"/>
            </a:xfrm>
            <a:custGeom>
              <a:avLst/>
              <a:gdLst/>
              <a:ahLst/>
              <a:cxnLst/>
              <a:rect r="r" b="b" t="t" l="l"/>
              <a:pathLst>
                <a:path h="158621" w="1502699">
                  <a:moveTo>
                    <a:pt x="0" y="0"/>
                  </a:moveTo>
                  <a:lnTo>
                    <a:pt x="1502699" y="0"/>
                  </a:lnTo>
                  <a:lnTo>
                    <a:pt x="1502699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500263" y="9610463"/>
            <a:ext cx="1537294" cy="22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80"/>
              </a:lnSpc>
            </a:pPr>
            <a:r>
              <a:rPr lang="en-US" sz="1343">
                <a:solidFill>
                  <a:srgbClr val="000000"/>
                </a:solidFill>
                <a:latin typeface="Rubik Semi-Bold"/>
              </a:rPr>
              <a:t>Spectral Roll-off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47690" y="687249"/>
            <a:ext cx="5393763" cy="3371872"/>
          </a:xfrm>
          <a:custGeom>
            <a:avLst/>
            <a:gdLst/>
            <a:ahLst/>
            <a:cxnLst/>
            <a:rect r="r" b="b" t="t" l="l"/>
            <a:pathLst>
              <a:path h="3371872" w="5393763">
                <a:moveTo>
                  <a:pt x="0" y="0"/>
                </a:moveTo>
                <a:lnTo>
                  <a:pt x="5393763" y="0"/>
                </a:lnTo>
                <a:lnTo>
                  <a:pt x="5393763" y="3371873"/>
                </a:lnTo>
                <a:lnTo>
                  <a:pt x="0" y="3371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30287" y="687249"/>
            <a:ext cx="5350613" cy="3371872"/>
          </a:xfrm>
          <a:custGeom>
            <a:avLst/>
            <a:gdLst/>
            <a:ahLst/>
            <a:cxnLst/>
            <a:rect r="r" b="b" t="t" l="l"/>
            <a:pathLst>
              <a:path h="3371872" w="5350613">
                <a:moveTo>
                  <a:pt x="0" y="0"/>
                </a:moveTo>
                <a:lnTo>
                  <a:pt x="5350613" y="0"/>
                </a:lnTo>
                <a:lnTo>
                  <a:pt x="5350613" y="3371873"/>
                </a:lnTo>
                <a:lnTo>
                  <a:pt x="0" y="3371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50207" y="5393334"/>
            <a:ext cx="5591246" cy="3523515"/>
          </a:xfrm>
          <a:custGeom>
            <a:avLst/>
            <a:gdLst/>
            <a:ahLst/>
            <a:cxnLst/>
            <a:rect r="r" b="b" t="t" l="l"/>
            <a:pathLst>
              <a:path h="3523515" w="5591246">
                <a:moveTo>
                  <a:pt x="0" y="0"/>
                </a:moveTo>
                <a:lnTo>
                  <a:pt x="5591246" y="0"/>
                </a:lnTo>
                <a:lnTo>
                  <a:pt x="5591246" y="3523515"/>
                </a:lnTo>
                <a:lnTo>
                  <a:pt x="0" y="3523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30287" y="5393334"/>
            <a:ext cx="5507506" cy="3523515"/>
          </a:xfrm>
          <a:custGeom>
            <a:avLst/>
            <a:gdLst/>
            <a:ahLst/>
            <a:cxnLst/>
            <a:rect r="r" b="b" t="t" l="l"/>
            <a:pathLst>
              <a:path h="3523515" w="5507506">
                <a:moveTo>
                  <a:pt x="0" y="0"/>
                </a:moveTo>
                <a:lnTo>
                  <a:pt x="5507506" y="0"/>
                </a:lnTo>
                <a:lnTo>
                  <a:pt x="5507506" y="3523515"/>
                </a:lnTo>
                <a:lnTo>
                  <a:pt x="0" y="3523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006310" y="9169177"/>
            <a:ext cx="4079041" cy="430574"/>
            <a:chOff x="0" y="0"/>
            <a:chExt cx="1502699" cy="1586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2699" cy="158621"/>
            </a:xfrm>
            <a:custGeom>
              <a:avLst/>
              <a:gdLst/>
              <a:ahLst/>
              <a:cxnLst/>
              <a:rect r="r" b="b" t="t" l="l"/>
              <a:pathLst>
                <a:path h="158621" w="1502699">
                  <a:moveTo>
                    <a:pt x="0" y="0"/>
                  </a:moveTo>
                  <a:lnTo>
                    <a:pt x="1502699" y="0"/>
                  </a:lnTo>
                  <a:lnTo>
                    <a:pt x="1502699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293963" y="9255666"/>
            <a:ext cx="1503733" cy="22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80"/>
              </a:lnSpc>
            </a:pPr>
            <a:r>
              <a:rPr lang="en-US" sz="1343">
                <a:solidFill>
                  <a:srgbClr val="000000"/>
                </a:solidFill>
                <a:latin typeface="Rubik Semi-Bold"/>
              </a:rPr>
              <a:t>Spectral Roll-off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244520" y="9169177"/>
            <a:ext cx="4079041" cy="430574"/>
            <a:chOff x="0" y="0"/>
            <a:chExt cx="1502699" cy="15862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02699" cy="158621"/>
            </a:xfrm>
            <a:custGeom>
              <a:avLst/>
              <a:gdLst/>
              <a:ahLst/>
              <a:cxnLst/>
              <a:rect r="r" b="b" t="t" l="l"/>
              <a:pathLst>
                <a:path h="158621" w="1502699">
                  <a:moveTo>
                    <a:pt x="0" y="0"/>
                  </a:moveTo>
                  <a:lnTo>
                    <a:pt x="1502699" y="0"/>
                  </a:lnTo>
                  <a:lnTo>
                    <a:pt x="1502699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005027" y="9255666"/>
            <a:ext cx="558026" cy="22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80"/>
              </a:lnSpc>
            </a:pPr>
            <a:r>
              <a:rPr lang="en-US" sz="1343">
                <a:solidFill>
                  <a:srgbClr val="000000"/>
                </a:solidFill>
                <a:latin typeface="Rubik Semi-Bold"/>
              </a:rPr>
              <a:t>RMSE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244520" y="4272479"/>
            <a:ext cx="4079041" cy="430574"/>
            <a:chOff x="0" y="0"/>
            <a:chExt cx="1502699" cy="1586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02699" cy="158621"/>
            </a:xfrm>
            <a:custGeom>
              <a:avLst/>
              <a:gdLst/>
              <a:ahLst/>
              <a:cxnLst/>
              <a:rect r="r" b="b" t="t" l="l"/>
              <a:pathLst>
                <a:path h="158621" w="1502699">
                  <a:moveTo>
                    <a:pt x="0" y="0"/>
                  </a:moveTo>
                  <a:lnTo>
                    <a:pt x="1502699" y="0"/>
                  </a:lnTo>
                  <a:lnTo>
                    <a:pt x="1502699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052851" y="4358968"/>
            <a:ext cx="2462379" cy="22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80"/>
              </a:lnSpc>
            </a:pPr>
            <a:r>
              <a:rPr lang="en-US" sz="1343">
                <a:solidFill>
                  <a:srgbClr val="000000"/>
                </a:solidFill>
                <a:latin typeface="Rubik Semi-Bold"/>
              </a:rPr>
              <a:t>Spectral Centroid Condition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006310" y="4272479"/>
            <a:ext cx="4079041" cy="430574"/>
            <a:chOff x="0" y="0"/>
            <a:chExt cx="1502699" cy="1586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02699" cy="158621"/>
            </a:xfrm>
            <a:custGeom>
              <a:avLst/>
              <a:gdLst/>
              <a:ahLst/>
              <a:cxnLst/>
              <a:rect r="r" b="b" t="t" l="l"/>
              <a:pathLst>
                <a:path h="158621" w="1502699">
                  <a:moveTo>
                    <a:pt x="0" y="0"/>
                  </a:moveTo>
                  <a:lnTo>
                    <a:pt x="1502699" y="0"/>
                  </a:lnTo>
                  <a:lnTo>
                    <a:pt x="1502699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479606" y="4358968"/>
            <a:ext cx="1329931" cy="22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80"/>
              </a:lnSpc>
            </a:pPr>
            <a:r>
              <a:rPr lang="en-US" sz="1343">
                <a:solidFill>
                  <a:srgbClr val="000000"/>
                </a:solidFill>
                <a:latin typeface="Rubik Semi-Bold"/>
              </a:rPr>
              <a:t>Wavelet mean</a:t>
            </a:r>
          </a:p>
        </p:txBody>
      </p:sp>
      <p:sp>
        <p:nvSpPr>
          <p:cNvPr name="AutoShape 18" id="18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DFCCF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56250" y="2215263"/>
            <a:ext cx="9175500" cy="5856474"/>
          </a:xfrm>
          <a:custGeom>
            <a:avLst/>
            <a:gdLst/>
            <a:ahLst/>
            <a:cxnLst/>
            <a:rect r="r" b="b" t="t" l="l"/>
            <a:pathLst>
              <a:path h="5856474" w="9175500">
                <a:moveTo>
                  <a:pt x="0" y="0"/>
                </a:moveTo>
                <a:lnTo>
                  <a:pt x="9175500" y="0"/>
                </a:lnTo>
                <a:lnTo>
                  <a:pt x="9175500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04480" y="8371837"/>
            <a:ext cx="4079041" cy="430574"/>
            <a:chOff x="0" y="0"/>
            <a:chExt cx="1502699" cy="1586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2699" cy="158621"/>
            </a:xfrm>
            <a:custGeom>
              <a:avLst/>
              <a:gdLst/>
              <a:ahLst/>
              <a:cxnLst/>
              <a:rect r="r" b="b" t="t" l="l"/>
              <a:pathLst>
                <a:path h="158621" w="1502699">
                  <a:moveTo>
                    <a:pt x="0" y="0"/>
                  </a:moveTo>
                  <a:lnTo>
                    <a:pt x="1502699" y="0"/>
                  </a:lnTo>
                  <a:lnTo>
                    <a:pt x="1502699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8676089" y="8458326"/>
            <a:ext cx="935822" cy="22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80"/>
              </a:lnSpc>
            </a:pPr>
            <a:r>
              <a:rPr lang="en-US" sz="1343">
                <a:solidFill>
                  <a:srgbClr val="000000"/>
                </a:solidFill>
                <a:latin typeface="Rubik Semi-Bold"/>
              </a:rPr>
              <a:t>LPC Mean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DFCCF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9500" y="3086100"/>
            <a:ext cx="4389120" cy="4114800"/>
          </a:xfrm>
          <a:custGeom>
            <a:avLst/>
            <a:gdLst/>
            <a:ahLst/>
            <a:cxnLst/>
            <a:rect r="r" b="b" t="t" l="l"/>
            <a:pathLst>
              <a:path h="4114800" w="4389120">
                <a:moveTo>
                  <a:pt x="0" y="0"/>
                </a:moveTo>
                <a:lnTo>
                  <a:pt x="4389120" y="0"/>
                </a:lnTo>
                <a:lnTo>
                  <a:pt x="43891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38422" y="3460751"/>
            <a:ext cx="4079041" cy="695686"/>
            <a:chOff x="0" y="0"/>
            <a:chExt cx="1502699" cy="2562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2699" cy="256287"/>
            </a:xfrm>
            <a:custGeom>
              <a:avLst/>
              <a:gdLst/>
              <a:ahLst/>
              <a:cxnLst/>
              <a:rect r="r" b="b" t="t" l="l"/>
              <a:pathLst>
                <a:path h="256287" w="1502699">
                  <a:moveTo>
                    <a:pt x="0" y="0"/>
                  </a:moveTo>
                  <a:lnTo>
                    <a:pt x="1502699" y="0"/>
                  </a:lnTo>
                  <a:lnTo>
                    <a:pt x="1502699" y="256287"/>
                  </a:lnTo>
                  <a:lnTo>
                    <a:pt x="0" y="25628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191155" y="3460751"/>
            <a:ext cx="1406427" cy="1970476"/>
          </a:xfrm>
          <a:custGeom>
            <a:avLst/>
            <a:gdLst/>
            <a:ahLst/>
            <a:cxnLst/>
            <a:rect r="r" b="b" t="t" l="l"/>
            <a:pathLst>
              <a:path h="1970476" w="1406427">
                <a:moveTo>
                  <a:pt x="0" y="0"/>
                </a:moveTo>
                <a:lnTo>
                  <a:pt x="1406427" y="0"/>
                </a:lnTo>
                <a:lnTo>
                  <a:pt x="1406427" y="1970475"/>
                </a:lnTo>
                <a:lnTo>
                  <a:pt x="0" y="1970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DFCC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191155" y="6257027"/>
            <a:ext cx="1437046" cy="1887745"/>
          </a:xfrm>
          <a:custGeom>
            <a:avLst/>
            <a:gdLst/>
            <a:ahLst/>
            <a:cxnLst/>
            <a:rect r="r" b="b" t="t" l="l"/>
            <a:pathLst>
              <a:path h="1887745" w="1437046">
                <a:moveTo>
                  <a:pt x="0" y="0"/>
                </a:moveTo>
                <a:lnTo>
                  <a:pt x="1437046" y="0"/>
                </a:lnTo>
                <a:lnTo>
                  <a:pt x="1437046" y="1887746"/>
                </a:lnTo>
                <a:lnTo>
                  <a:pt x="0" y="1887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428625"/>
            <a:ext cx="9951125" cy="274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9"/>
              </a:lnSpc>
              <a:spcBef>
                <a:spcPct val="0"/>
              </a:spcBef>
            </a:pPr>
            <a:r>
              <a:rPr lang="en-US" sz="15999">
                <a:solidFill>
                  <a:srgbClr val="DFCCFB"/>
                </a:solidFill>
                <a:latin typeface="Rubik Semi-Bold"/>
              </a:rPr>
              <a:t>Models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40587" y="3457756"/>
            <a:ext cx="3074710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Rubik Semi-Bold"/>
              </a:rPr>
              <a:t>Decision Tree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50742" y="4388839"/>
            <a:ext cx="6408558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DFCCFB"/>
                </a:solidFill>
                <a:latin typeface="Montserrat Bold"/>
              </a:rPr>
              <a:t>Accuracy: 0.8613861386138614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838422" y="6479681"/>
            <a:ext cx="6717717" cy="695686"/>
            <a:chOff x="0" y="0"/>
            <a:chExt cx="2474775" cy="2562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74775" cy="256287"/>
            </a:xfrm>
            <a:custGeom>
              <a:avLst/>
              <a:gdLst/>
              <a:ahLst/>
              <a:cxnLst/>
              <a:rect r="r" b="b" t="t" l="l"/>
              <a:pathLst>
                <a:path h="256287" w="2474775">
                  <a:moveTo>
                    <a:pt x="0" y="0"/>
                  </a:moveTo>
                  <a:lnTo>
                    <a:pt x="2474775" y="0"/>
                  </a:lnTo>
                  <a:lnTo>
                    <a:pt x="2474775" y="256287"/>
                  </a:lnTo>
                  <a:lnTo>
                    <a:pt x="0" y="25628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340587" y="6476687"/>
            <a:ext cx="5918713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Rubik Semi-Bold"/>
              </a:rPr>
              <a:t>Gradient Boosting Machine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50742" y="7407769"/>
            <a:ext cx="6408558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DFCCFB"/>
                </a:solidFill>
                <a:latin typeface="Montserrat Bold"/>
              </a:rPr>
              <a:t>Accuracy: 0.8960396039603961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44725"/>
            <a:ext cx="6486525" cy="5628519"/>
          </a:xfrm>
          <a:custGeom>
            <a:avLst/>
            <a:gdLst/>
            <a:ahLst/>
            <a:cxnLst/>
            <a:rect r="r" b="b" t="t" l="l"/>
            <a:pathLst>
              <a:path h="5628519" w="6486525">
                <a:moveTo>
                  <a:pt x="0" y="0"/>
                </a:moveTo>
                <a:lnTo>
                  <a:pt x="6486525" y="0"/>
                </a:lnTo>
                <a:lnTo>
                  <a:pt x="6486525" y="5628519"/>
                </a:lnTo>
                <a:lnTo>
                  <a:pt x="0" y="5628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524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29063" y="4946650"/>
            <a:ext cx="9092479" cy="431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Nunito Sans Bold"/>
              </a:rPr>
              <a:t>There is Lack of Timely Monitoring</a:t>
            </a:r>
          </a:p>
          <a:p>
            <a:pPr>
              <a:lnSpc>
                <a:spcPts val="4900"/>
              </a:lnSpc>
            </a:pP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Nunito Sans Bold"/>
              </a:rPr>
              <a:t>Existing Self Monitoring Solutions are not Accessible and Affordable</a:t>
            </a:r>
          </a:p>
          <a:p>
            <a:pPr>
              <a:lnSpc>
                <a:spcPts val="4900"/>
              </a:lnSpc>
            </a:pP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Nunito Sans Bold"/>
              </a:rPr>
              <a:t>High Cost of Treatment and Hospitalization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714375"/>
            <a:ext cx="9951125" cy="274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9"/>
              </a:lnSpc>
              <a:spcBef>
                <a:spcPct val="0"/>
              </a:spcBef>
            </a:pPr>
            <a:r>
              <a:rPr lang="en-US" sz="15999">
                <a:solidFill>
                  <a:srgbClr val="DFCCFB"/>
                </a:solidFill>
                <a:latin typeface="Rubik Semi-Bold"/>
              </a:rPr>
              <a:t>Problem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58937" y="3394076"/>
            <a:ext cx="790036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DFCCFB"/>
                </a:solidFill>
                <a:latin typeface="Rubik Semi-Bold"/>
              </a:rPr>
              <a:t>“Patients in LMIC settings are often Under Diagnosed and Under Treated.”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9500" y="3086100"/>
            <a:ext cx="4389120" cy="4114800"/>
          </a:xfrm>
          <a:custGeom>
            <a:avLst/>
            <a:gdLst/>
            <a:ahLst/>
            <a:cxnLst/>
            <a:rect r="r" b="b" t="t" l="l"/>
            <a:pathLst>
              <a:path h="4114800" w="4389120">
                <a:moveTo>
                  <a:pt x="0" y="0"/>
                </a:moveTo>
                <a:lnTo>
                  <a:pt x="4389120" y="0"/>
                </a:lnTo>
                <a:lnTo>
                  <a:pt x="43891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38422" y="3460751"/>
            <a:ext cx="4079041" cy="695686"/>
            <a:chOff x="0" y="0"/>
            <a:chExt cx="1502699" cy="2562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2699" cy="256287"/>
            </a:xfrm>
            <a:custGeom>
              <a:avLst/>
              <a:gdLst/>
              <a:ahLst/>
              <a:cxnLst/>
              <a:rect r="r" b="b" t="t" l="l"/>
              <a:pathLst>
                <a:path h="256287" w="1502699">
                  <a:moveTo>
                    <a:pt x="0" y="0"/>
                  </a:moveTo>
                  <a:lnTo>
                    <a:pt x="1502699" y="0"/>
                  </a:lnTo>
                  <a:lnTo>
                    <a:pt x="1502699" y="256287"/>
                  </a:lnTo>
                  <a:lnTo>
                    <a:pt x="0" y="25628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DFCCF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838422" y="6479681"/>
            <a:ext cx="6717717" cy="695686"/>
            <a:chOff x="0" y="0"/>
            <a:chExt cx="2474775" cy="2562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74775" cy="256287"/>
            </a:xfrm>
            <a:custGeom>
              <a:avLst/>
              <a:gdLst/>
              <a:ahLst/>
              <a:cxnLst/>
              <a:rect r="r" b="b" t="t" l="l"/>
              <a:pathLst>
                <a:path h="256287" w="2474775">
                  <a:moveTo>
                    <a:pt x="0" y="0"/>
                  </a:moveTo>
                  <a:lnTo>
                    <a:pt x="2474775" y="0"/>
                  </a:lnTo>
                  <a:lnTo>
                    <a:pt x="2474775" y="256287"/>
                  </a:lnTo>
                  <a:lnTo>
                    <a:pt x="0" y="25628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986718" y="6479681"/>
            <a:ext cx="1610864" cy="1970476"/>
          </a:xfrm>
          <a:custGeom>
            <a:avLst/>
            <a:gdLst/>
            <a:ahLst/>
            <a:cxnLst/>
            <a:rect r="r" b="b" t="t" l="l"/>
            <a:pathLst>
              <a:path h="1970476" w="1610864">
                <a:moveTo>
                  <a:pt x="0" y="0"/>
                </a:moveTo>
                <a:lnTo>
                  <a:pt x="1610864" y="0"/>
                </a:lnTo>
                <a:lnTo>
                  <a:pt x="1610864" y="1970476"/>
                </a:lnTo>
                <a:lnTo>
                  <a:pt x="0" y="1970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86718" y="3460751"/>
            <a:ext cx="1236474" cy="1970476"/>
          </a:xfrm>
          <a:custGeom>
            <a:avLst/>
            <a:gdLst/>
            <a:ahLst/>
            <a:cxnLst/>
            <a:rect r="r" b="b" t="t" l="l"/>
            <a:pathLst>
              <a:path h="1970476" w="1236474">
                <a:moveTo>
                  <a:pt x="0" y="0"/>
                </a:moveTo>
                <a:lnTo>
                  <a:pt x="1236473" y="0"/>
                </a:lnTo>
                <a:lnTo>
                  <a:pt x="1236473" y="1970475"/>
                </a:lnTo>
                <a:lnTo>
                  <a:pt x="0" y="19704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44000" y="428625"/>
            <a:ext cx="9951125" cy="274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9"/>
              </a:lnSpc>
              <a:spcBef>
                <a:spcPct val="0"/>
              </a:spcBef>
            </a:pPr>
            <a:r>
              <a:rPr lang="en-US" sz="15999">
                <a:solidFill>
                  <a:srgbClr val="DFCCFB"/>
                </a:solidFill>
                <a:latin typeface="Rubik Semi-Bold"/>
              </a:rPr>
              <a:t>Models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40587" y="3457756"/>
            <a:ext cx="3074710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Rubik Semi-Bold"/>
              </a:rPr>
              <a:t>Decision Tree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50742" y="4388839"/>
            <a:ext cx="6408558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DFCCFB"/>
                </a:solidFill>
                <a:latin typeface="Montserrat Bold"/>
              </a:rPr>
              <a:t>Accuracy: 0.8613861386138614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40587" y="6476687"/>
            <a:ext cx="5918713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Rubik Semi-Bold"/>
              </a:rPr>
              <a:t>Gradient Boosting Machine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50742" y="7407769"/>
            <a:ext cx="6408558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DFCCFB"/>
                </a:solidFill>
                <a:latin typeface="Montserrat Bold"/>
              </a:rPr>
              <a:t>Accuracy: 0.8960396039603961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9500" y="3086100"/>
            <a:ext cx="4389120" cy="4114800"/>
          </a:xfrm>
          <a:custGeom>
            <a:avLst/>
            <a:gdLst/>
            <a:ahLst/>
            <a:cxnLst/>
            <a:rect r="r" b="b" t="t" l="l"/>
            <a:pathLst>
              <a:path h="4114800" w="4389120">
                <a:moveTo>
                  <a:pt x="0" y="0"/>
                </a:moveTo>
                <a:lnTo>
                  <a:pt x="4389120" y="0"/>
                </a:lnTo>
                <a:lnTo>
                  <a:pt x="43891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38422" y="3460751"/>
            <a:ext cx="4079041" cy="695686"/>
            <a:chOff x="0" y="0"/>
            <a:chExt cx="1502699" cy="2562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2699" cy="256287"/>
            </a:xfrm>
            <a:custGeom>
              <a:avLst/>
              <a:gdLst/>
              <a:ahLst/>
              <a:cxnLst/>
              <a:rect r="r" b="b" t="t" l="l"/>
              <a:pathLst>
                <a:path h="256287" w="1502699">
                  <a:moveTo>
                    <a:pt x="0" y="0"/>
                  </a:moveTo>
                  <a:lnTo>
                    <a:pt x="1502699" y="0"/>
                  </a:lnTo>
                  <a:lnTo>
                    <a:pt x="1502699" y="256287"/>
                  </a:lnTo>
                  <a:lnTo>
                    <a:pt x="0" y="25628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DFCCF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838422" y="6479681"/>
            <a:ext cx="6717717" cy="695686"/>
            <a:chOff x="0" y="0"/>
            <a:chExt cx="2474775" cy="2562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74775" cy="256287"/>
            </a:xfrm>
            <a:custGeom>
              <a:avLst/>
              <a:gdLst/>
              <a:ahLst/>
              <a:cxnLst/>
              <a:rect r="r" b="b" t="t" l="l"/>
              <a:pathLst>
                <a:path h="256287" w="2474775">
                  <a:moveTo>
                    <a:pt x="0" y="0"/>
                  </a:moveTo>
                  <a:lnTo>
                    <a:pt x="2474775" y="0"/>
                  </a:lnTo>
                  <a:lnTo>
                    <a:pt x="2474775" y="256287"/>
                  </a:lnTo>
                  <a:lnTo>
                    <a:pt x="0" y="25628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891823" y="3460751"/>
            <a:ext cx="1539434" cy="1970476"/>
          </a:xfrm>
          <a:custGeom>
            <a:avLst/>
            <a:gdLst/>
            <a:ahLst/>
            <a:cxnLst/>
            <a:rect r="r" b="b" t="t" l="l"/>
            <a:pathLst>
              <a:path h="1970476" w="1539434">
                <a:moveTo>
                  <a:pt x="0" y="0"/>
                </a:moveTo>
                <a:lnTo>
                  <a:pt x="1539434" y="0"/>
                </a:lnTo>
                <a:lnTo>
                  <a:pt x="1539434" y="1970475"/>
                </a:lnTo>
                <a:lnTo>
                  <a:pt x="0" y="1970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91823" y="6424366"/>
            <a:ext cx="1625865" cy="2081107"/>
          </a:xfrm>
          <a:custGeom>
            <a:avLst/>
            <a:gdLst/>
            <a:ahLst/>
            <a:cxnLst/>
            <a:rect r="r" b="b" t="t" l="l"/>
            <a:pathLst>
              <a:path h="2081107" w="1625865">
                <a:moveTo>
                  <a:pt x="0" y="0"/>
                </a:moveTo>
                <a:lnTo>
                  <a:pt x="1625865" y="0"/>
                </a:lnTo>
                <a:lnTo>
                  <a:pt x="1625865" y="2081107"/>
                </a:lnTo>
                <a:lnTo>
                  <a:pt x="0" y="20811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44000" y="428625"/>
            <a:ext cx="9951125" cy="274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9"/>
              </a:lnSpc>
              <a:spcBef>
                <a:spcPct val="0"/>
              </a:spcBef>
            </a:pPr>
            <a:r>
              <a:rPr lang="en-US" sz="15999">
                <a:solidFill>
                  <a:srgbClr val="DFCCFB"/>
                </a:solidFill>
                <a:latin typeface="Rubik Semi-Bold"/>
              </a:rPr>
              <a:t>Models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40587" y="3457756"/>
            <a:ext cx="3074710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Rubik Semi-Bold"/>
              </a:rPr>
              <a:t>Light GBM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50742" y="4388839"/>
            <a:ext cx="6408558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DFCCFB"/>
                </a:solidFill>
                <a:latin typeface="Montserrat Bold"/>
              </a:rPr>
              <a:t>Accuracy: 0.9306930693069307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35894" y="6458444"/>
            <a:ext cx="3838253" cy="123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Rubik Semi-Bold"/>
              </a:rPr>
              <a:t>Voting Ensemble</a:t>
            </a:r>
          </a:p>
          <a:p>
            <a:pPr>
              <a:lnSpc>
                <a:spcPts val="49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850742" y="7407769"/>
            <a:ext cx="6408558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DFCCFB"/>
                </a:solidFill>
                <a:latin typeface="Montserrat Bold"/>
              </a:rPr>
              <a:t>Accuracy: 0.9220297029702971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9500" y="3086100"/>
            <a:ext cx="4389120" cy="4114800"/>
          </a:xfrm>
          <a:custGeom>
            <a:avLst/>
            <a:gdLst/>
            <a:ahLst/>
            <a:cxnLst/>
            <a:rect r="r" b="b" t="t" l="l"/>
            <a:pathLst>
              <a:path h="4114800" w="4389120">
                <a:moveTo>
                  <a:pt x="0" y="0"/>
                </a:moveTo>
                <a:lnTo>
                  <a:pt x="4389120" y="0"/>
                </a:lnTo>
                <a:lnTo>
                  <a:pt x="43891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38422" y="3460751"/>
            <a:ext cx="6420878" cy="695686"/>
            <a:chOff x="0" y="0"/>
            <a:chExt cx="2365421" cy="2562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65421" cy="256287"/>
            </a:xfrm>
            <a:custGeom>
              <a:avLst/>
              <a:gdLst/>
              <a:ahLst/>
              <a:cxnLst/>
              <a:rect r="r" b="b" t="t" l="l"/>
              <a:pathLst>
                <a:path h="256287" w="2365421">
                  <a:moveTo>
                    <a:pt x="0" y="0"/>
                  </a:moveTo>
                  <a:lnTo>
                    <a:pt x="2365421" y="0"/>
                  </a:lnTo>
                  <a:lnTo>
                    <a:pt x="2365421" y="256287"/>
                  </a:lnTo>
                  <a:lnTo>
                    <a:pt x="0" y="25628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DFCC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891823" y="3460751"/>
            <a:ext cx="1504951" cy="1970476"/>
          </a:xfrm>
          <a:custGeom>
            <a:avLst/>
            <a:gdLst/>
            <a:ahLst/>
            <a:cxnLst/>
            <a:rect r="r" b="b" t="t" l="l"/>
            <a:pathLst>
              <a:path h="1970476" w="1504951">
                <a:moveTo>
                  <a:pt x="0" y="0"/>
                </a:moveTo>
                <a:lnTo>
                  <a:pt x="1504951" y="0"/>
                </a:lnTo>
                <a:lnTo>
                  <a:pt x="1504951" y="1970475"/>
                </a:lnTo>
                <a:lnTo>
                  <a:pt x="0" y="1970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428625"/>
            <a:ext cx="9951125" cy="274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9"/>
              </a:lnSpc>
              <a:spcBef>
                <a:spcPct val="0"/>
              </a:spcBef>
            </a:pPr>
            <a:r>
              <a:rPr lang="en-US" sz="15999">
                <a:solidFill>
                  <a:srgbClr val="DFCCFB"/>
                </a:solidFill>
                <a:latin typeface="Rubik Semi-Bold"/>
              </a:rPr>
              <a:t>Models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40587" y="3457756"/>
            <a:ext cx="5281258" cy="123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Rubik Semi-Bold"/>
              </a:rPr>
              <a:t>Bigger Voting Ensemble</a:t>
            </a:r>
          </a:p>
          <a:p>
            <a:pPr>
              <a:lnSpc>
                <a:spcPts val="49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850742" y="4388839"/>
            <a:ext cx="6408558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DFCCFB"/>
                </a:solidFill>
                <a:latin typeface="Montserrat Bold"/>
              </a:rPr>
              <a:t>Accuracy: 0.926980198019802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DFCC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105700"/>
            <a:ext cx="4075601" cy="4075601"/>
          </a:xfrm>
          <a:custGeom>
            <a:avLst/>
            <a:gdLst/>
            <a:ahLst/>
            <a:cxnLst/>
            <a:rect r="r" b="b" t="t" l="l"/>
            <a:pathLst>
              <a:path h="4075601" w="4075601">
                <a:moveTo>
                  <a:pt x="0" y="0"/>
                </a:moveTo>
                <a:lnTo>
                  <a:pt x="4075601" y="0"/>
                </a:lnTo>
                <a:lnTo>
                  <a:pt x="4075601" y="4075600"/>
                </a:lnTo>
                <a:lnTo>
                  <a:pt x="0" y="407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04301" y="4445635"/>
            <a:ext cx="13075402" cy="12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219"/>
              </a:lnSpc>
            </a:pPr>
            <a:r>
              <a:rPr lang="en-US" sz="7299">
                <a:solidFill>
                  <a:srgbClr val="DFCCFB"/>
                </a:solidFill>
                <a:latin typeface="Rubik Bold"/>
              </a:rPr>
              <a:t>MS AZURE AUTOMATED ML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71451" y="3731063"/>
            <a:ext cx="174509" cy="249298"/>
          </a:xfrm>
          <a:custGeom>
            <a:avLst/>
            <a:gdLst/>
            <a:ahLst/>
            <a:cxnLst/>
            <a:rect r="r" b="b" t="t" l="l"/>
            <a:pathLst>
              <a:path h="249298" w="174509">
                <a:moveTo>
                  <a:pt x="0" y="0"/>
                </a:moveTo>
                <a:lnTo>
                  <a:pt x="174509" y="0"/>
                </a:lnTo>
                <a:lnTo>
                  <a:pt x="174509" y="249298"/>
                </a:lnTo>
                <a:lnTo>
                  <a:pt x="0" y="249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27141" y="3471389"/>
            <a:ext cx="174509" cy="249298"/>
          </a:xfrm>
          <a:custGeom>
            <a:avLst/>
            <a:gdLst/>
            <a:ahLst/>
            <a:cxnLst/>
            <a:rect r="r" b="b" t="t" l="l"/>
            <a:pathLst>
              <a:path h="249298" w="174509">
                <a:moveTo>
                  <a:pt x="0" y="0"/>
                </a:moveTo>
                <a:lnTo>
                  <a:pt x="174508" y="0"/>
                </a:lnTo>
                <a:lnTo>
                  <a:pt x="174508" y="249298"/>
                </a:lnTo>
                <a:lnTo>
                  <a:pt x="0" y="249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2088" y="2511243"/>
            <a:ext cx="11233758" cy="6034572"/>
          </a:xfrm>
          <a:custGeom>
            <a:avLst/>
            <a:gdLst/>
            <a:ahLst/>
            <a:cxnLst/>
            <a:rect r="r" b="b" t="t" l="l"/>
            <a:pathLst>
              <a:path h="6034572" w="11233758">
                <a:moveTo>
                  <a:pt x="0" y="0"/>
                </a:moveTo>
                <a:lnTo>
                  <a:pt x="11233758" y="0"/>
                </a:lnTo>
                <a:lnTo>
                  <a:pt x="11233758" y="6034573"/>
                </a:lnTo>
                <a:lnTo>
                  <a:pt x="0" y="6034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30405" y="2836085"/>
            <a:ext cx="234145" cy="334493"/>
          </a:xfrm>
          <a:custGeom>
            <a:avLst/>
            <a:gdLst/>
            <a:ahLst/>
            <a:cxnLst/>
            <a:rect r="r" b="b" t="t" l="l"/>
            <a:pathLst>
              <a:path h="334493" w="234145">
                <a:moveTo>
                  <a:pt x="0" y="0"/>
                </a:moveTo>
                <a:lnTo>
                  <a:pt x="234145" y="0"/>
                </a:lnTo>
                <a:lnTo>
                  <a:pt x="234145" y="334493"/>
                </a:lnTo>
                <a:lnTo>
                  <a:pt x="0" y="3344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41791" y="5980489"/>
            <a:ext cx="234145" cy="334493"/>
          </a:xfrm>
          <a:custGeom>
            <a:avLst/>
            <a:gdLst/>
            <a:ahLst/>
            <a:cxnLst/>
            <a:rect r="r" b="b" t="t" l="l"/>
            <a:pathLst>
              <a:path h="334493" w="234145">
                <a:moveTo>
                  <a:pt x="0" y="0"/>
                </a:moveTo>
                <a:lnTo>
                  <a:pt x="234145" y="0"/>
                </a:lnTo>
                <a:lnTo>
                  <a:pt x="234145" y="334493"/>
                </a:lnTo>
                <a:lnTo>
                  <a:pt x="0" y="3344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75586" y="5218281"/>
            <a:ext cx="234145" cy="334493"/>
          </a:xfrm>
          <a:custGeom>
            <a:avLst/>
            <a:gdLst/>
            <a:ahLst/>
            <a:cxnLst/>
            <a:rect r="r" b="b" t="t" l="l"/>
            <a:pathLst>
              <a:path h="334493" w="234145">
                <a:moveTo>
                  <a:pt x="0" y="0"/>
                </a:moveTo>
                <a:lnTo>
                  <a:pt x="234145" y="0"/>
                </a:lnTo>
                <a:lnTo>
                  <a:pt x="234145" y="334493"/>
                </a:lnTo>
                <a:lnTo>
                  <a:pt x="0" y="3344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75445" y="3467877"/>
            <a:ext cx="234145" cy="334493"/>
          </a:xfrm>
          <a:custGeom>
            <a:avLst/>
            <a:gdLst/>
            <a:ahLst/>
            <a:cxnLst/>
            <a:rect r="r" b="b" t="t" l="l"/>
            <a:pathLst>
              <a:path h="334493" w="234145">
                <a:moveTo>
                  <a:pt x="0" y="0"/>
                </a:moveTo>
                <a:lnTo>
                  <a:pt x="234146" y="0"/>
                </a:lnTo>
                <a:lnTo>
                  <a:pt x="234146" y="334493"/>
                </a:lnTo>
                <a:lnTo>
                  <a:pt x="0" y="3344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47418" y="5720021"/>
            <a:ext cx="234145" cy="334493"/>
          </a:xfrm>
          <a:custGeom>
            <a:avLst/>
            <a:gdLst/>
            <a:ahLst/>
            <a:cxnLst/>
            <a:rect r="r" b="b" t="t" l="l"/>
            <a:pathLst>
              <a:path h="334493" w="234145">
                <a:moveTo>
                  <a:pt x="0" y="0"/>
                </a:moveTo>
                <a:lnTo>
                  <a:pt x="234145" y="0"/>
                </a:lnTo>
                <a:lnTo>
                  <a:pt x="234145" y="334493"/>
                </a:lnTo>
                <a:lnTo>
                  <a:pt x="0" y="3344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33067" y="4308022"/>
            <a:ext cx="234145" cy="334493"/>
          </a:xfrm>
          <a:custGeom>
            <a:avLst/>
            <a:gdLst/>
            <a:ahLst/>
            <a:cxnLst/>
            <a:rect r="r" b="b" t="t" l="l"/>
            <a:pathLst>
              <a:path h="334493" w="234145">
                <a:moveTo>
                  <a:pt x="0" y="0"/>
                </a:moveTo>
                <a:lnTo>
                  <a:pt x="234145" y="0"/>
                </a:lnTo>
                <a:lnTo>
                  <a:pt x="234145" y="334494"/>
                </a:lnTo>
                <a:lnTo>
                  <a:pt x="0" y="334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60129" y="476664"/>
            <a:ext cx="13075402" cy="12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219"/>
              </a:lnSpc>
            </a:pPr>
            <a:r>
              <a:rPr lang="en-US" sz="7299">
                <a:solidFill>
                  <a:srgbClr val="DFCCFB"/>
                </a:solidFill>
                <a:latin typeface="Rubik Bold"/>
              </a:rPr>
              <a:t>Market Validation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986544" y="730768"/>
            <a:ext cx="4079041" cy="430574"/>
            <a:chOff x="0" y="0"/>
            <a:chExt cx="1502699" cy="1586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02699" cy="158621"/>
            </a:xfrm>
            <a:custGeom>
              <a:avLst/>
              <a:gdLst/>
              <a:ahLst/>
              <a:cxnLst/>
              <a:rect r="r" b="b" t="t" l="l"/>
              <a:pathLst>
                <a:path h="158621" w="1502699">
                  <a:moveTo>
                    <a:pt x="0" y="0"/>
                  </a:moveTo>
                  <a:lnTo>
                    <a:pt x="1502699" y="0"/>
                  </a:lnTo>
                  <a:lnTo>
                    <a:pt x="1502699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986544" y="2846559"/>
            <a:ext cx="4649904" cy="466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77"/>
              </a:lnSpc>
            </a:pPr>
            <a:r>
              <a:rPr lang="en-US" sz="1340">
                <a:solidFill>
                  <a:srgbClr val="FFFFFF"/>
                </a:solidFill>
                <a:latin typeface="Montserrat"/>
              </a:rPr>
              <a:t>Number of Individuals suffering from Asthma  and Chronic Obstructive Pulmonary Disease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86544" y="1315009"/>
            <a:ext cx="6408558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DFCCFB"/>
                </a:solidFill>
                <a:latin typeface="Montserrat Bold"/>
              </a:rPr>
              <a:t>628.5 Million 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DFCCFB"/>
                </a:solidFill>
                <a:latin typeface="Montserrat Bold"/>
              </a:rPr>
              <a:t>Individuals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02441" y="820810"/>
            <a:ext cx="3666179" cy="22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80"/>
              </a:lnSpc>
            </a:pPr>
            <a:r>
              <a:rPr lang="en-US" sz="1343">
                <a:solidFill>
                  <a:srgbClr val="000000"/>
                </a:solidFill>
                <a:latin typeface="Rubik Semi-Bold"/>
              </a:rPr>
              <a:t>Total Available Market (TAM)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977989" y="3569513"/>
            <a:ext cx="4079041" cy="430574"/>
            <a:chOff x="0" y="0"/>
            <a:chExt cx="1502699" cy="1586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02699" cy="158621"/>
            </a:xfrm>
            <a:custGeom>
              <a:avLst/>
              <a:gdLst/>
              <a:ahLst/>
              <a:cxnLst/>
              <a:rect r="r" b="b" t="t" l="l"/>
              <a:pathLst>
                <a:path h="158621" w="1502699">
                  <a:moveTo>
                    <a:pt x="0" y="0"/>
                  </a:moveTo>
                  <a:lnTo>
                    <a:pt x="1502699" y="0"/>
                  </a:lnTo>
                  <a:lnTo>
                    <a:pt x="1502699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1977989" y="5680929"/>
            <a:ext cx="5902184" cy="466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77"/>
              </a:lnSpc>
            </a:pPr>
            <a:r>
              <a:rPr lang="en-US" sz="1340">
                <a:solidFill>
                  <a:srgbClr val="FFFFFF"/>
                </a:solidFill>
                <a:latin typeface="Montserrat"/>
              </a:rPr>
              <a:t>Based on expert opinions and surveys, this segment is predicted to be 15% of the Total Adressable Market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77989" y="4153754"/>
            <a:ext cx="4518630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DFCCFB"/>
                </a:solidFill>
                <a:latin typeface="Montserrat Bold"/>
              </a:rPr>
              <a:t>94.275 Million Individuals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93887" y="3647064"/>
            <a:ext cx="3791088" cy="22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80"/>
              </a:lnSpc>
            </a:pPr>
            <a:r>
              <a:rPr lang="en-US" sz="1343">
                <a:solidFill>
                  <a:srgbClr val="000000"/>
                </a:solidFill>
                <a:latin typeface="Rubik Semi-Bold"/>
              </a:rPr>
              <a:t>Serviceable Available Market (SAM)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977989" y="6509686"/>
            <a:ext cx="4079041" cy="430574"/>
            <a:chOff x="0" y="0"/>
            <a:chExt cx="1502699" cy="15862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02699" cy="158621"/>
            </a:xfrm>
            <a:custGeom>
              <a:avLst/>
              <a:gdLst/>
              <a:ahLst/>
              <a:cxnLst/>
              <a:rect r="r" b="b" t="t" l="l"/>
              <a:pathLst>
                <a:path h="158621" w="1502699">
                  <a:moveTo>
                    <a:pt x="0" y="0"/>
                  </a:moveTo>
                  <a:lnTo>
                    <a:pt x="1502699" y="0"/>
                  </a:lnTo>
                  <a:lnTo>
                    <a:pt x="1502699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1977989" y="8619834"/>
            <a:ext cx="5902184" cy="466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77"/>
              </a:lnSpc>
            </a:pPr>
            <a:r>
              <a:rPr lang="en-US" sz="1340">
                <a:solidFill>
                  <a:srgbClr val="FFFFFF"/>
                </a:solidFill>
                <a:latin typeface="Montserrat"/>
              </a:rPr>
              <a:t>This figure represents the market when can realistically capture and service in the short - medium run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77989" y="7092659"/>
            <a:ext cx="4518630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DFCCFB"/>
                </a:solidFill>
                <a:latin typeface="Montserrat Bold"/>
              </a:rPr>
              <a:t>47.138 Million Individuals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93887" y="6599728"/>
            <a:ext cx="3791088" cy="22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80"/>
              </a:lnSpc>
            </a:pPr>
            <a:r>
              <a:rPr lang="en-US" sz="1343">
                <a:solidFill>
                  <a:srgbClr val="000000"/>
                </a:solidFill>
                <a:latin typeface="Rubik Semi-Bold"/>
              </a:rPr>
              <a:t>Serviceable Obtainable Market (SOM)</a:t>
            </a:r>
          </a:p>
        </p:txBody>
      </p:sp>
      <p:sp>
        <p:nvSpPr>
          <p:cNvPr name="AutoShape 27" id="27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DFCCF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942018"/>
            <a:ext cx="18288000" cy="4316282"/>
            <a:chOff x="0" y="0"/>
            <a:chExt cx="4816593" cy="1136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36799"/>
            </a:xfrm>
            <a:custGeom>
              <a:avLst/>
              <a:gdLst/>
              <a:ahLst/>
              <a:cxnLst/>
              <a:rect r="r" b="b" t="t" l="l"/>
              <a:pathLst>
                <a:path h="11367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36799"/>
                  </a:lnTo>
                  <a:lnTo>
                    <a:pt x="0" y="11367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174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5400000">
            <a:off x="7465762" y="2883775"/>
            <a:ext cx="2888503" cy="0"/>
          </a:xfrm>
          <a:prstGeom prst="line">
            <a:avLst/>
          </a:prstGeom>
          <a:ln cap="flat" w="38100">
            <a:solidFill>
              <a:srgbClr val="DFCC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225448"/>
            <a:ext cx="1681676" cy="1681676"/>
          </a:xfrm>
          <a:custGeom>
            <a:avLst/>
            <a:gdLst/>
            <a:ahLst/>
            <a:cxnLst/>
            <a:rect r="r" b="b" t="t" l="l"/>
            <a:pathLst>
              <a:path h="1681676" w="1681676">
                <a:moveTo>
                  <a:pt x="0" y="0"/>
                </a:moveTo>
                <a:lnTo>
                  <a:pt x="1681676" y="0"/>
                </a:lnTo>
                <a:lnTo>
                  <a:pt x="1681676" y="1681676"/>
                </a:lnTo>
                <a:lnTo>
                  <a:pt x="0" y="1681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7306212"/>
            <a:ext cx="1681676" cy="1681676"/>
          </a:xfrm>
          <a:custGeom>
            <a:avLst/>
            <a:gdLst/>
            <a:ahLst/>
            <a:cxnLst/>
            <a:rect r="r" b="b" t="t" l="l"/>
            <a:pathLst>
              <a:path h="1681676" w="1681676">
                <a:moveTo>
                  <a:pt x="0" y="0"/>
                </a:moveTo>
                <a:lnTo>
                  <a:pt x="1681676" y="0"/>
                </a:lnTo>
                <a:lnTo>
                  <a:pt x="1681676" y="1681676"/>
                </a:lnTo>
                <a:lnTo>
                  <a:pt x="0" y="1681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03162" y="5143500"/>
            <a:ext cx="1681676" cy="1681676"/>
          </a:xfrm>
          <a:custGeom>
            <a:avLst/>
            <a:gdLst/>
            <a:ahLst/>
            <a:cxnLst/>
            <a:rect r="r" b="b" t="t" l="l"/>
            <a:pathLst>
              <a:path h="1681676" w="1681676">
                <a:moveTo>
                  <a:pt x="0" y="0"/>
                </a:moveTo>
                <a:lnTo>
                  <a:pt x="1681676" y="0"/>
                </a:lnTo>
                <a:lnTo>
                  <a:pt x="1681676" y="1681676"/>
                </a:lnTo>
                <a:lnTo>
                  <a:pt x="0" y="16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03162" y="7299051"/>
            <a:ext cx="1688837" cy="1688837"/>
          </a:xfrm>
          <a:custGeom>
            <a:avLst/>
            <a:gdLst/>
            <a:ahLst/>
            <a:cxnLst/>
            <a:rect r="r" b="b" t="t" l="l"/>
            <a:pathLst>
              <a:path h="1688837" w="1688837">
                <a:moveTo>
                  <a:pt x="0" y="0"/>
                </a:moveTo>
                <a:lnTo>
                  <a:pt x="1688837" y="0"/>
                </a:lnTo>
                <a:lnTo>
                  <a:pt x="1688837" y="1688837"/>
                </a:lnTo>
                <a:lnTo>
                  <a:pt x="0" y="1688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58937" y="1287124"/>
            <a:ext cx="6569043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DFCCFB"/>
                </a:solidFill>
                <a:latin typeface="Rubik Semi-Bold"/>
              </a:rPr>
              <a:t>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58937" y="2798424"/>
            <a:ext cx="820878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DFCCFB"/>
                </a:solidFill>
                <a:latin typeface="Nunito Sans Bold"/>
              </a:rPr>
              <a:t>A mobile phone app that empowers individuals by,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14110" y="5447337"/>
            <a:ext cx="348227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unito Sans Bold"/>
              </a:rPr>
              <a:t>Real Time Tracking and Assessment</a:t>
            </a:r>
            <a:r>
              <a:rPr lang="en-US" sz="3000">
                <a:solidFill>
                  <a:srgbClr val="000000"/>
                </a:solidFill>
                <a:latin typeface="Nunito Sans Bold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84913" y="5447337"/>
            <a:ext cx="587208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unito Sans Bold"/>
              </a:rPr>
              <a:t>Early Detection and Continuous Self Monitoring Capabilities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14110" y="7594600"/>
            <a:ext cx="348227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unito Sans Bold"/>
              </a:rPr>
              <a:t>Simple and User Friendly Interface</a:t>
            </a:r>
            <a:r>
              <a:rPr lang="en-US" sz="3000">
                <a:solidFill>
                  <a:srgbClr val="000000"/>
                </a:solidFill>
                <a:latin typeface="Nunito Sans Bold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92074" y="7594600"/>
            <a:ext cx="348227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unito Sans Bold"/>
              </a:rPr>
              <a:t>Global Accessibility and Affordability</a:t>
            </a:r>
            <a:r>
              <a:rPr lang="en-US" sz="3000">
                <a:solidFill>
                  <a:srgbClr val="000000"/>
                </a:solidFill>
                <a:latin typeface="Nunito Sans Bold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1325989">
            <a:off x="16187497" y="7702923"/>
            <a:ext cx="3451866" cy="4010067"/>
            <a:chOff x="0" y="0"/>
            <a:chExt cx="546608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2"/>
              <a:stretch>
                <a:fillRect l="-40021" t="0" r="-4002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-1502715">
            <a:off x="16102297" y="-3520290"/>
            <a:ext cx="3622265" cy="4208021"/>
            <a:chOff x="0" y="0"/>
            <a:chExt cx="546608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3"/>
              <a:stretch>
                <a:fillRect l="-22045" t="0" r="-22045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-1721068">
            <a:off x="8309493" y="6332056"/>
            <a:ext cx="7062451" cy="4708301"/>
          </a:xfrm>
          <a:custGeom>
            <a:avLst/>
            <a:gdLst/>
            <a:ahLst/>
            <a:cxnLst/>
            <a:rect r="r" b="b" t="t" l="l"/>
            <a:pathLst>
              <a:path h="4708301" w="7062451">
                <a:moveTo>
                  <a:pt x="0" y="0"/>
                </a:moveTo>
                <a:lnTo>
                  <a:pt x="7062451" y="0"/>
                </a:lnTo>
                <a:lnTo>
                  <a:pt x="7062451" y="4708301"/>
                </a:lnTo>
                <a:lnTo>
                  <a:pt x="0" y="4708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569894">
            <a:off x="13482844" y="1237487"/>
            <a:ext cx="5171388" cy="4852486"/>
          </a:xfrm>
          <a:custGeom>
            <a:avLst/>
            <a:gdLst/>
            <a:ahLst/>
            <a:cxnLst/>
            <a:rect r="r" b="b" t="t" l="l"/>
            <a:pathLst>
              <a:path h="4852486" w="5171388">
                <a:moveTo>
                  <a:pt x="0" y="0"/>
                </a:moveTo>
                <a:lnTo>
                  <a:pt x="5171388" y="0"/>
                </a:lnTo>
                <a:lnTo>
                  <a:pt x="5171388" y="4852485"/>
                </a:lnTo>
                <a:lnTo>
                  <a:pt x="0" y="48524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54072">
            <a:off x="8024414" y="-1008757"/>
            <a:ext cx="6796111" cy="4530741"/>
          </a:xfrm>
          <a:custGeom>
            <a:avLst/>
            <a:gdLst/>
            <a:ahLst/>
            <a:cxnLst/>
            <a:rect r="r" b="b" t="t" l="l"/>
            <a:pathLst>
              <a:path h="4530741" w="6796111">
                <a:moveTo>
                  <a:pt x="0" y="0"/>
                </a:moveTo>
                <a:lnTo>
                  <a:pt x="6796111" y="0"/>
                </a:lnTo>
                <a:lnTo>
                  <a:pt x="6796111" y="4530740"/>
                </a:lnTo>
                <a:lnTo>
                  <a:pt x="0" y="4530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97666" y="3283179"/>
            <a:ext cx="8991291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>
                <a:solidFill>
                  <a:srgbClr val="DFCCFB"/>
                </a:solidFill>
                <a:latin typeface="Open Sans Bold"/>
              </a:rPr>
              <a:t>PRE-EXISTING</a:t>
            </a:r>
          </a:p>
          <a:p>
            <a:pPr marL="0" indent="0" lvl="0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DFCCFB"/>
                </a:solidFill>
                <a:latin typeface="Open Sans Bold"/>
              </a:rPr>
              <a:t>SOLUTION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DFCCF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DFCC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299479" y="4190241"/>
            <a:ext cx="13689041" cy="1906519"/>
          </a:xfrm>
          <a:custGeom>
            <a:avLst/>
            <a:gdLst/>
            <a:ahLst/>
            <a:cxnLst/>
            <a:rect r="r" b="b" t="t" l="l"/>
            <a:pathLst>
              <a:path h="1906519" w="13689041">
                <a:moveTo>
                  <a:pt x="0" y="0"/>
                </a:moveTo>
                <a:lnTo>
                  <a:pt x="13689042" y="0"/>
                </a:lnTo>
                <a:lnTo>
                  <a:pt x="13689042" y="1906518"/>
                </a:lnTo>
                <a:lnTo>
                  <a:pt x="0" y="1906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094829" y="6716615"/>
            <a:ext cx="489369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FCCFB"/>
                </a:solidFill>
                <a:latin typeface="Arimo Bold"/>
              </a:rPr>
              <a:t>-ABHIJEET DESHMUKH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DFCC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300060" y="4105641"/>
            <a:ext cx="13687881" cy="2075718"/>
          </a:xfrm>
          <a:custGeom>
            <a:avLst/>
            <a:gdLst/>
            <a:ahLst/>
            <a:cxnLst/>
            <a:rect r="r" b="b" t="t" l="l"/>
            <a:pathLst>
              <a:path h="2075718" w="13687881">
                <a:moveTo>
                  <a:pt x="0" y="0"/>
                </a:moveTo>
                <a:lnTo>
                  <a:pt x="13687880" y="0"/>
                </a:lnTo>
                <a:lnTo>
                  <a:pt x="13687880" y="2075718"/>
                </a:lnTo>
                <a:lnTo>
                  <a:pt x="0" y="207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45583" y="6716615"/>
            <a:ext cx="31423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FCCFB"/>
                </a:solidFill>
                <a:latin typeface="Arimo Bold"/>
              </a:rPr>
              <a:t>-VBOOKSHELF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86368" y="7435502"/>
            <a:ext cx="14115264" cy="1440510"/>
          </a:xfrm>
          <a:custGeom>
            <a:avLst/>
            <a:gdLst/>
            <a:ahLst/>
            <a:cxnLst/>
            <a:rect r="r" b="b" t="t" l="l"/>
            <a:pathLst>
              <a:path h="1440510" w="14115264">
                <a:moveTo>
                  <a:pt x="0" y="0"/>
                </a:moveTo>
                <a:lnTo>
                  <a:pt x="14115264" y="0"/>
                </a:lnTo>
                <a:lnTo>
                  <a:pt x="14115264" y="1440510"/>
                </a:lnTo>
                <a:lnTo>
                  <a:pt x="0" y="1440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2184" r="0" b="-27773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DFCC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086368" y="885825"/>
            <a:ext cx="13075402" cy="12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219"/>
              </a:lnSpc>
            </a:pPr>
            <a:r>
              <a:rPr lang="en-US" sz="7299">
                <a:solidFill>
                  <a:srgbClr val="DFCCFB"/>
                </a:solidFill>
                <a:latin typeface="Rubik Bold"/>
              </a:rPr>
              <a:t>We have another problem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471235" y="3299173"/>
            <a:ext cx="8305669" cy="2927044"/>
          </a:xfrm>
          <a:custGeom>
            <a:avLst/>
            <a:gdLst/>
            <a:ahLst/>
            <a:cxnLst/>
            <a:rect r="r" b="b" t="t" l="l"/>
            <a:pathLst>
              <a:path h="2927044" w="8305669">
                <a:moveTo>
                  <a:pt x="0" y="0"/>
                </a:moveTo>
                <a:lnTo>
                  <a:pt x="8305668" y="0"/>
                </a:lnTo>
                <a:lnTo>
                  <a:pt x="8305668" y="2927044"/>
                </a:lnTo>
                <a:lnTo>
                  <a:pt x="0" y="2927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72" t="-44429" r="-2934" b="-3258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650103" y="6557253"/>
            <a:ext cx="4079041" cy="430574"/>
            <a:chOff x="0" y="0"/>
            <a:chExt cx="1502699" cy="1586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2699" cy="158621"/>
            </a:xfrm>
            <a:custGeom>
              <a:avLst/>
              <a:gdLst/>
              <a:ahLst/>
              <a:cxnLst/>
              <a:rect r="r" b="b" t="t" l="l"/>
              <a:pathLst>
                <a:path h="158621" w="1502699">
                  <a:moveTo>
                    <a:pt x="0" y="0"/>
                  </a:moveTo>
                  <a:lnTo>
                    <a:pt x="1502699" y="0"/>
                  </a:lnTo>
                  <a:lnTo>
                    <a:pt x="1502699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61167" y="6647296"/>
            <a:ext cx="1525804" cy="22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80"/>
              </a:lnSpc>
            </a:pPr>
            <a:r>
              <a:rPr lang="en-US" sz="1343">
                <a:solidFill>
                  <a:srgbClr val="000000"/>
                </a:solidFill>
                <a:latin typeface="Rubik Semi-Bold"/>
              </a:rPr>
              <a:t>Spectral Leakage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4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700628"/>
            <a:ext cx="18395101" cy="0"/>
          </a:xfrm>
          <a:prstGeom prst="line">
            <a:avLst/>
          </a:prstGeom>
          <a:ln cap="flat" w="38100">
            <a:solidFill>
              <a:srgbClr val="DFCC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247089" y="6052867"/>
            <a:ext cx="8223536" cy="2745259"/>
          </a:xfrm>
          <a:custGeom>
            <a:avLst/>
            <a:gdLst/>
            <a:ahLst/>
            <a:cxnLst/>
            <a:rect r="r" b="b" t="t" l="l"/>
            <a:pathLst>
              <a:path h="2745259" w="8223536">
                <a:moveTo>
                  <a:pt x="0" y="0"/>
                </a:moveTo>
                <a:lnTo>
                  <a:pt x="8223535" y="0"/>
                </a:lnTo>
                <a:lnTo>
                  <a:pt x="8223535" y="2745258"/>
                </a:lnTo>
                <a:lnTo>
                  <a:pt x="0" y="2745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0" t="-32544" r="0" b="-399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14826" y="1028700"/>
            <a:ext cx="7144474" cy="2972375"/>
          </a:xfrm>
          <a:custGeom>
            <a:avLst/>
            <a:gdLst/>
            <a:ahLst/>
            <a:cxnLst/>
            <a:rect r="r" b="b" t="t" l="l"/>
            <a:pathLst>
              <a:path h="2972375" w="7144474">
                <a:moveTo>
                  <a:pt x="0" y="0"/>
                </a:moveTo>
                <a:lnTo>
                  <a:pt x="7144474" y="0"/>
                </a:lnTo>
                <a:lnTo>
                  <a:pt x="7144474" y="2972375"/>
                </a:lnTo>
                <a:lnTo>
                  <a:pt x="0" y="2972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27" t="-28553" r="0" b="-11992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647543" y="4390557"/>
            <a:ext cx="4079041" cy="430574"/>
            <a:chOff x="0" y="0"/>
            <a:chExt cx="1502699" cy="1586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2699" cy="158621"/>
            </a:xfrm>
            <a:custGeom>
              <a:avLst/>
              <a:gdLst/>
              <a:ahLst/>
              <a:cxnLst/>
              <a:rect r="r" b="b" t="t" l="l"/>
              <a:pathLst>
                <a:path h="158621" w="1502699">
                  <a:moveTo>
                    <a:pt x="0" y="0"/>
                  </a:moveTo>
                  <a:lnTo>
                    <a:pt x="1502699" y="0"/>
                  </a:lnTo>
                  <a:lnTo>
                    <a:pt x="1502699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319336" y="9258300"/>
            <a:ext cx="4079041" cy="430574"/>
            <a:chOff x="0" y="0"/>
            <a:chExt cx="1502699" cy="1586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02699" cy="158621"/>
            </a:xfrm>
            <a:custGeom>
              <a:avLst/>
              <a:gdLst/>
              <a:ahLst/>
              <a:cxnLst/>
              <a:rect r="r" b="b" t="t" l="l"/>
              <a:pathLst>
                <a:path h="158621" w="1502699">
                  <a:moveTo>
                    <a:pt x="0" y="0"/>
                  </a:moveTo>
                  <a:lnTo>
                    <a:pt x="1502699" y="0"/>
                  </a:lnTo>
                  <a:lnTo>
                    <a:pt x="1502699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39141" y="1028700"/>
            <a:ext cx="8615896" cy="2972375"/>
          </a:xfrm>
          <a:custGeom>
            <a:avLst/>
            <a:gdLst/>
            <a:ahLst/>
            <a:cxnLst/>
            <a:rect r="r" b="b" t="t" l="l"/>
            <a:pathLst>
              <a:path h="2972375" w="8615896">
                <a:moveTo>
                  <a:pt x="0" y="0"/>
                </a:moveTo>
                <a:lnTo>
                  <a:pt x="8615896" y="0"/>
                </a:lnTo>
                <a:lnTo>
                  <a:pt x="8615896" y="2972375"/>
                </a:lnTo>
                <a:lnTo>
                  <a:pt x="0" y="2972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82" t="-44464" r="-4998" b="-238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622187" y="4473492"/>
            <a:ext cx="2129752" cy="22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80"/>
              </a:lnSpc>
            </a:pPr>
            <a:r>
              <a:rPr lang="en-US" sz="1343">
                <a:solidFill>
                  <a:srgbClr val="000000"/>
                </a:solidFill>
                <a:latin typeface="Rubik Semi-Bold"/>
              </a:rPr>
              <a:t>Non Overlapping Frames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54897" y="9344789"/>
            <a:ext cx="1778207" cy="22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80"/>
              </a:lnSpc>
            </a:pPr>
            <a:r>
              <a:rPr lang="en-US" sz="1343">
                <a:solidFill>
                  <a:srgbClr val="000000"/>
                </a:solidFill>
                <a:latin typeface="Rubik Semi-Bold"/>
              </a:rPr>
              <a:t>Overlapping Frames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207568" y="4387003"/>
            <a:ext cx="4079041" cy="430574"/>
            <a:chOff x="0" y="0"/>
            <a:chExt cx="1502699" cy="1586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02699" cy="158621"/>
            </a:xfrm>
            <a:custGeom>
              <a:avLst/>
              <a:gdLst/>
              <a:ahLst/>
              <a:cxnLst/>
              <a:rect r="r" b="b" t="t" l="l"/>
              <a:pathLst>
                <a:path h="158621" w="1502699">
                  <a:moveTo>
                    <a:pt x="0" y="0"/>
                  </a:moveTo>
                  <a:lnTo>
                    <a:pt x="1502699" y="0"/>
                  </a:lnTo>
                  <a:lnTo>
                    <a:pt x="1502699" y="158621"/>
                  </a:lnTo>
                  <a:lnTo>
                    <a:pt x="0" y="1586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064724" y="4477046"/>
            <a:ext cx="2364728" cy="22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80"/>
              </a:lnSpc>
            </a:pPr>
            <a:r>
              <a:rPr lang="en-US" sz="1343">
                <a:solidFill>
                  <a:srgbClr val="000000"/>
                </a:solidFill>
                <a:latin typeface="Rubik Semi-Bold"/>
              </a:rPr>
              <a:t>Time To Frequency Domain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DAGDQGWq-F8</dc:identifier>
  <dcterms:modified xsi:type="dcterms:W3CDTF">2011-08-01T06:04:30Z</dcterms:modified>
  <cp:revision>1</cp:revision>
  <dc:title>SC1015</dc:title>
</cp:coreProperties>
</file>